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3048525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2903865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25015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422448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77175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639657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1474578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2165061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173596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38F7AC-91F2-4C73-B951-F6209433935D}" type="datetimeFigureOut">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2594490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38F7AC-91F2-4C73-B951-F6209433935D}"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222418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38F7AC-91F2-4C73-B951-F6209433935D}" type="datetimeFigureOut">
              <a:rPr lang="en-US" smtClean="0"/>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1441533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38F7AC-91F2-4C73-B951-F6209433935D}" type="datetimeFigureOut">
              <a:rPr lang="en-US" smtClean="0"/>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11239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8F7AC-91F2-4C73-B951-F6209433935D}" type="datetimeFigureOut">
              <a:rPr lang="en-US" smtClean="0"/>
              <a:t>7/4/2022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323349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38F7AC-91F2-4C73-B951-F6209433935D}"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133417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38F7AC-91F2-4C73-B951-F6209433935D}" type="datetimeFigureOut">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2E740-6613-4EDF-9492-B2A880E35116}" type="slidenum">
              <a:rPr lang="en-US" smtClean="0"/>
              <a:t>‹#›</a:t>
            </a:fld>
            <a:endParaRPr lang="en-US"/>
          </a:p>
        </p:txBody>
      </p:sp>
    </p:spTree>
    <p:extLst>
      <p:ext uri="{BB962C8B-B14F-4D97-AF65-F5344CB8AC3E}">
        <p14:creationId xmlns:p14="http://schemas.microsoft.com/office/powerpoint/2010/main" val="4051312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38F7AC-91F2-4C73-B951-F6209433935D}" type="datetimeFigureOut">
              <a:rPr lang="en-US" smtClean="0"/>
              <a:t>7/4/2022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CF2E740-6613-4EDF-9492-B2A880E35116}" type="slidenum">
              <a:rPr lang="en-US" smtClean="0"/>
              <a:t>‹#›</a:t>
            </a:fld>
            <a:endParaRPr lang="en-US"/>
          </a:p>
        </p:txBody>
      </p:sp>
    </p:spTree>
    <p:extLst>
      <p:ext uri="{BB962C8B-B14F-4D97-AF65-F5344CB8AC3E}">
        <p14:creationId xmlns:p14="http://schemas.microsoft.com/office/powerpoint/2010/main" val="3213749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w3schools.com/CPP/cpp_encapsulation.as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w3schools.com/CPP/cpp_access_specifiers.as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w3schools.com/CPP/cpp_inheritance.asp"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w3schools.com/CPP/cpp_inheritance.asp"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CPP/cpp_classes.asp"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438C-0BA5-9909-405E-3125390ABA2E}"/>
              </a:ext>
            </a:extLst>
          </p:cNvPr>
          <p:cNvSpPr>
            <a:spLocks noGrp="1"/>
          </p:cNvSpPr>
          <p:nvPr>
            <p:ph type="ctrTitle"/>
          </p:nvPr>
        </p:nvSpPr>
        <p:spPr/>
        <p:txBody>
          <a:bodyPr/>
          <a:lstStyle/>
          <a:p>
            <a:r>
              <a:rPr lang="en-US" dirty="0"/>
              <a:t>C++ programming II</a:t>
            </a:r>
          </a:p>
        </p:txBody>
      </p:sp>
      <p:sp>
        <p:nvSpPr>
          <p:cNvPr id="3" name="Subtitle 2">
            <a:extLst>
              <a:ext uri="{FF2B5EF4-FFF2-40B4-BE49-F238E27FC236}">
                <a16:creationId xmlns:a16="http://schemas.microsoft.com/office/drawing/2014/main" id="{F3E68A3E-15F2-C179-6C25-70BD6C9BD49C}"/>
              </a:ext>
            </a:extLst>
          </p:cNvPr>
          <p:cNvSpPr>
            <a:spLocks noGrp="1"/>
          </p:cNvSpPr>
          <p:nvPr>
            <p:ph type="subTitle" idx="1"/>
          </p:nvPr>
        </p:nvSpPr>
        <p:spPr/>
        <p:txBody>
          <a:bodyPr>
            <a:normAutofit/>
          </a:bodyPr>
          <a:lstStyle/>
          <a:p>
            <a:r>
              <a:rPr lang="en-US" sz="4800" b="1" dirty="0"/>
              <a:t>Chapter 15: OOP</a:t>
            </a:r>
          </a:p>
        </p:txBody>
      </p:sp>
    </p:spTree>
    <p:extLst>
      <p:ext uri="{BB962C8B-B14F-4D97-AF65-F5344CB8AC3E}">
        <p14:creationId xmlns:p14="http://schemas.microsoft.com/office/powerpoint/2010/main" val="2578439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0D0B-CC9E-8E22-E1CF-7FD1D4DB385B}"/>
              </a:ext>
            </a:extLst>
          </p:cNvPr>
          <p:cNvSpPr>
            <a:spLocks noGrp="1"/>
          </p:cNvSpPr>
          <p:nvPr>
            <p:ph type="title"/>
          </p:nvPr>
        </p:nvSpPr>
        <p:spPr>
          <a:xfrm>
            <a:off x="677333" y="221673"/>
            <a:ext cx="8596668" cy="720436"/>
          </a:xfrm>
        </p:spPr>
        <p:txBody>
          <a:bodyPr/>
          <a:lstStyle/>
          <a:p>
            <a:r>
              <a:rPr lang="en-US" b="1" dirty="0"/>
              <a:t>Multiple Objects</a:t>
            </a:r>
            <a:endParaRPr lang="en-US" dirty="0"/>
          </a:p>
        </p:txBody>
      </p:sp>
      <p:pic>
        <p:nvPicPr>
          <p:cNvPr id="5" name="Picture 4">
            <a:extLst>
              <a:ext uri="{FF2B5EF4-FFF2-40B4-BE49-F238E27FC236}">
                <a16:creationId xmlns:a16="http://schemas.microsoft.com/office/drawing/2014/main" id="{D4F4BBCB-5389-E834-4A14-2326E42C0111}"/>
              </a:ext>
            </a:extLst>
          </p:cNvPr>
          <p:cNvPicPr>
            <a:picLocks noChangeAspect="1"/>
          </p:cNvPicPr>
          <p:nvPr/>
        </p:nvPicPr>
        <p:blipFill rotWithShape="1">
          <a:blip r:embed="rId2"/>
          <a:srcRect l="17727" t="22411" r="32614" b="25443"/>
          <a:stretch/>
        </p:blipFill>
        <p:spPr>
          <a:xfrm>
            <a:off x="677333" y="942110"/>
            <a:ext cx="10020326" cy="5915890"/>
          </a:xfrm>
          <a:prstGeom prst="rect">
            <a:avLst/>
          </a:prstGeom>
        </p:spPr>
      </p:pic>
    </p:spTree>
    <p:extLst>
      <p:ext uri="{BB962C8B-B14F-4D97-AF65-F5344CB8AC3E}">
        <p14:creationId xmlns:p14="http://schemas.microsoft.com/office/powerpoint/2010/main" val="694610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EAEB99-59F9-7543-4C3E-9B309497D6CB}"/>
              </a:ext>
            </a:extLst>
          </p:cNvPr>
          <p:cNvPicPr>
            <a:picLocks noChangeAspect="1"/>
          </p:cNvPicPr>
          <p:nvPr/>
        </p:nvPicPr>
        <p:blipFill rotWithShape="1">
          <a:blip r:embed="rId2"/>
          <a:srcRect l="18449" t="33527" r="31704" b="31304"/>
          <a:stretch/>
        </p:blipFill>
        <p:spPr>
          <a:xfrm>
            <a:off x="19909" y="1143000"/>
            <a:ext cx="12172091" cy="4828309"/>
          </a:xfrm>
          <a:prstGeom prst="rect">
            <a:avLst/>
          </a:prstGeom>
        </p:spPr>
      </p:pic>
    </p:spTree>
    <p:extLst>
      <p:ext uri="{BB962C8B-B14F-4D97-AF65-F5344CB8AC3E}">
        <p14:creationId xmlns:p14="http://schemas.microsoft.com/office/powerpoint/2010/main" val="70032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0A43-B844-4878-498D-78278EBDC945}"/>
              </a:ext>
            </a:extLst>
          </p:cNvPr>
          <p:cNvSpPr>
            <a:spLocks noGrp="1"/>
          </p:cNvSpPr>
          <p:nvPr>
            <p:ph type="title"/>
          </p:nvPr>
        </p:nvSpPr>
        <p:spPr>
          <a:xfrm>
            <a:off x="677334" y="318654"/>
            <a:ext cx="8596668" cy="706582"/>
          </a:xfrm>
        </p:spPr>
        <p:txBody>
          <a:bodyPr/>
          <a:lstStyle/>
          <a:p>
            <a:r>
              <a:rPr lang="en-US" b="1" dirty="0"/>
              <a:t>Class Methods</a:t>
            </a:r>
            <a:endParaRPr lang="en-US" dirty="0"/>
          </a:p>
        </p:txBody>
      </p:sp>
      <p:sp>
        <p:nvSpPr>
          <p:cNvPr id="3" name="Content Placeholder 2">
            <a:extLst>
              <a:ext uri="{FF2B5EF4-FFF2-40B4-BE49-F238E27FC236}">
                <a16:creationId xmlns:a16="http://schemas.microsoft.com/office/drawing/2014/main" id="{0721C7BA-6BCE-F30A-0E6B-B495CADB9078}"/>
              </a:ext>
            </a:extLst>
          </p:cNvPr>
          <p:cNvSpPr>
            <a:spLocks noGrp="1"/>
          </p:cNvSpPr>
          <p:nvPr>
            <p:ph idx="1"/>
          </p:nvPr>
        </p:nvSpPr>
        <p:spPr>
          <a:xfrm>
            <a:off x="677334" y="1025236"/>
            <a:ext cx="10087648" cy="5514109"/>
          </a:xfrm>
        </p:spPr>
        <p:txBody>
          <a:bodyPr>
            <a:normAutofit/>
          </a:bodyPr>
          <a:lstStyle/>
          <a:p>
            <a:r>
              <a:rPr lang="en-US" sz="2800" dirty="0"/>
              <a:t>Methods are </a:t>
            </a:r>
            <a:r>
              <a:rPr lang="en-US" sz="2800" b="1" dirty="0"/>
              <a:t>functions</a:t>
            </a:r>
            <a:r>
              <a:rPr lang="en-US" sz="2800" dirty="0"/>
              <a:t> that belongs to the class.</a:t>
            </a:r>
          </a:p>
          <a:p>
            <a:r>
              <a:rPr lang="en-US" sz="2800" dirty="0"/>
              <a:t>There are two ways to define functions that belongs to a class:</a:t>
            </a:r>
          </a:p>
          <a:p>
            <a:pPr lvl="1">
              <a:buFont typeface="Wingdings" panose="05000000000000000000" pitchFamily="2" charset="2"/>
              <a:buChar char="ü"/>
            </a:pPr>
            <a:r>
              <a:rPr lang="en-US" sz="2600" dirty="0"/>
              <a:t>Inside class definition</a:t>
            </a:r>
          </a:p>
          <a:p>
            <a:pPr lvl="1">
              <a:buFont typeface="Wingdings" panose="05000000000000000000" pitchFamily="2" charset="2"/>
              <a:buChar char="ü"/>
            </a:pPr>
            <a:r>
              <a:rPr lang="en-US" sz="2600" dirty="0"/>
              <a:t>Outside class definition</a:t>
            </a:r>
          </a:p>
          <a:p>
            <a:r>
              <a:rPr lang="en-US" sz="2800" dirty="0"/>
              <a:t>In the following example, we define a function inside the class, and we name it “</a:t>
            </a:r>
            <a:r>
              <a:rPr lang="en-US" sz="2800" dirty="0" err="1">
                <a:solidFill>
                  <a:srgbClr val="FF0000"/>
                </a:solidFill>
              </a:rPr>
              <a:t>myMethod</a:t>
            </a:r>
            <a:r>
              <a:rPr lang="en-US" sz="2800" dirty="0"/>
              <a:t>”.</a:t>
            </a:r>
          </a:p>
          <a:p>
            <a:pPr marL="0" indent="0">
              <a:buNone/>
            </a:pPr>
            <a:endParaRPr lang="en-US" sz="2800" b="1" dirty="0"/>
          </a:p>
          <a:p>
            <a:pPr marL="0" indent="0">
              <a:buNone/>
            </a:pPr>
            <a:r>
              <a:rPr lang="en-US" sz="2800" b="1" dirty="0"/>
              <a:t>Note:</a:t>
            </a:r>
            <a:r>
              <a:rPr lang="en-US" sz="2800" dirty="0"/>
              <a:t> You access methods just like you access attributes; by creating an object of the class and using the dot syntax ( </a:t>
            </a:r>
            <a:r>
              <a:rPr lang="en-US" sz="2800" dirty="0">
                <a:solidFill>
                  <a:srgbClr val="FF0000"/>
                </a:solidFill>
              </a:rPr>
              <a:t>.</a:t>
            </a:r>
            <a:r>
              <a:rPr lang="en-US" sz="2800" dirty="0"/>
              <a:t> ):</a:t>
            </a:r>
          </a:p>
          <a:p>
            <a:endParaRPr lang="en-US" sz="2800" dirty="0"/>
          </a:p>
        </p:txBody>
      </p:sp>
    </p:spTree>
    <p:extLst>
      <p:ext uri="{BB962C8B-B14F-4D97-AF65-F5344CB8AC3E}">
        <p14:creationId xmlns:p14="http://schemas.microsoft.com/office/powerpoint/2010/main" val="1804457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159612-E0A2-DBEA-29F4-9CEF72C4D655}"/>
              </a:ext>
            </a:extLst>
          </p:cNvPr>
          <p:cNvPicPr>
            <a:picLocks noChangeAspect="1"/>
          </p:cNvPicPr>
          <p:nvPr/>
        </p:nvPicPr>
        <p:blipFill rotWithShape="1">
          <a:blip r:embed="rId2"/>
          <a:srcRect l="17840" t="26251" r="37109" b="28676"/>
          <a:stretch/>
        </p:blipFill>
        <p:spPr>
          <a:xfrm>
            <a:off x="0" y="0"/>
            <a:ext cx="12192000" cy="6858000"/>
          </a:xfrm>
          <a:prstGeom prst="rect">
            <a:avLst/>
          </a:prstGeom>
        </p:spPr>
      </p:pic>
    </p:spTree>
    <p:extLst>
      <p:ext uri="{BB962C8B-B14F-4D97-AF65-F5344CB8AC3E}">
        <p14:creationId xmlns:p14="http://schemas.microsoft.com/office/powerpoint/2010/main" val="2452015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2E8ADC-023C-A5F3-70F4-4D54826CE86F}"/>
              </a:ext>
            </a:extLst>
          </p:cNvPr>
          <p:cNvSpPr>
            <a:spLocks noGrp="1"/>
          </p:cNvSpPr>
          <p:nvPr>
            <p:ph idx="1"/>
          </p:nvPr>
        </p:nvSpPr>
        <p:spPr>
          <a:xfrm>
            <a:off x="677334" y="443345"/>
            <a:ext cx="10087648" cy="6179128"/>
          </a:xfrm>
        </p:spPr>
        <p:txBody>
          <a:bodyPr>
            <a:normAutofit/>
          </a:bodyPr>
          <a:lstStyle/>
          <a:p>
            <a:r>
              <a:rPr lang="en-US" sz="2800" dirty="0"/>
              <a:t>To define a function outside the class definition, you have to declare it inside the class and then define it outside of the class. This is done by specifying the name of the class, followed the scope resolution </a:t>
            </a:r>
            <a:r>
              <a:rPr lang="en-US" sz="2800" dirty="0">
                <a:solidFill>
                  <a:srgbClr val="FF0000"/>
                </a:solidFill>
              </a:rPr>
              <a:t>::</a:t>
            </a:r>
            <a:r>
              <a:rPr lang="en-US" sz="2800" dirty="0"/>
              <a:t> operator followed by the name of the function:</a:t>
            </a:r>
          </a:p>
        </p:txBody>
      </p:sp>
      <p:pic>
        <p:nvPicPr>
          <p:cNvPr id="5" name="Picture 4">
            <a:extLst>
              <a:ext uri="{FF2B5EF4-FFF2-40B4-BE49-F238E27FC236}">
                <a16:creationId xmlns:a16="http://schemas.microsoft.com/office/drawing/2014/main" id="{97BD12B6-71AB-0BC3-34C2-F0F9393DF30C}"/>
              </a:ext>
            </a:extLst>
          </p:cNvPr>
          <p:cNvPicPr>
            <a:picLocks noChangeAspect="1"/>
          </p:cNvPicPr>
          <p:nvPr/>
        </p:nvPicPr>
        <p:blipFill rotWithShape="1">
          <a:blip r:embed="rId2"/>
          <a:srcRect l="18068" t="38783" r="39318" b="14730"/>
          <a:stretch/>
        </p:blipFill>
        <p:spPr>
          <a:xfrm>
            <a:off x="677334" y="2747634"/>
            <a:ext cx="6701684" cy="4110366"/>
          </a:xfrm>
          <a:prstGeom prst="rect">
            <a:avLst/>
          </a:prstGeom>
        </p:spPr>
      </p:pic>
    </p:spTree>
    <p:extLst>
      <p:ext uri="{BB962C8B-B14F-4D97-AF65-F5344CB8AC3E}">
        <p14:creationId xmlns:p14="http://schemas.microsoft.com/office/powerpoint/2010/main" val="2551325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60B1-9DCB-DC2D-36CF-DAC67DBE3F38}"/>
              </a:ext>
            </a:extLst>
          </p:cNvPr>
          <p:cNvSpPr>
            <a:spLocks noGrp="1"/>
          </p:cNvSpPr>
          <p:nvPr>
            <p:ph type="title"/>
          </p:nvPr>
        </p:nvSpPr>
        <p:spPr>
          <a:xfrm>
            <a:off x="677334" y="166254"/>
            <a:ext cx="8596668" cy="665018"/>
          </a:xfrm>
        </p:spPr>
        <p:txBody>
          <a:bodyPr/>
          <a:lstStyle/>
          <a:p>
            <a:r>
              <a:rPr lang="en-US" b="1" dirty="0"/>
              <a:t>Parameters</a:t>
            </a:r>
            <a:endParaRPr lang="en-US" dirty="0"/>
          </a:p>
        </p:txBody>
      </p:sp>
      <p:pic>
        <p:nvPicPr>
          <p:cNvPr id="5" name="Picture 4">
            <a:extLst>
              <a:ext uri="{FF2B5EF4-FFF2-40B4-BE49-F238E27FC236}">
                <a16:creationId xmlns:a16="http://schemas.microsoft.com/office/drawing/2014/main" id="{357323C9-D298-E3A1-E2D0-6AF8F44DB8E3}"/>
              </a:ext>
            </a:extLst>
          </p:cNvPr>
          <p:cNvPicPr>
            <a:picLocks noChangeAspect="1"/>
          </p:cNvPicPr>
          <p:nvPr/>
        </p:nvPicPr>
        <p:blipFill rotWithShape="1">
          <a:blip r:embed="rId2"/>
          <a:srcRect l="17841" t="28676" r="33636" b="12103"/>
          <a:stretch/>
        </p:blipFill>
        <p:spPr>
          <a:xfrm>
            <a:off x="677334" y="811707"/>
            <a:ext cx="8811491" cy="6046293"/>
          </a:xfrm>
          <a:prstGeom prst="rect">
            <a:avLst/>
          </a:prstGeom>
        </p:spPr>
      </p:pic>
    </p:spTree>
    <p:extLst>
      <p:ext uri="{BB962C8B-B14F-4D97-AF65-F5344CB8AC3E}">
        <p14:creationId xmlns:p14="http://schemas.microsoft.com/office/powerpoint/2010/main" val="1303656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FB39-4FC2-5D97-FA1D-93100AB72EF5}"/>
              </a:ext>
            </a:extLst>
          </p:cNvPr>
          <p:cNvSpPr>
            <a:spLocks noGrp="1"/>
          </p:cNvSpPr>
          <p:nvPr>
            <p:ph type="title"/>
          </p:nvPr>
        </p:nvSpPr>
        <p:spPr>
          <a:xfrm>
            <a:off x="677332" y="134458"/>
            <a:ext cx="8596668" cy="692727"/>
          </a:xfrm>
        </p:spPr>
        <p:txBody>
          <a:bodyPr/>
          <a:lstStyle/>
          <a:p>
            <a:r>
              <a:rPr lang="en-US" b="1" dirty="0"/>
              <a:t>Constructors</a:t>
            </a:r>
            <a:endParaRPr lang="en-US" dirty="0"/>
          </a:p>
        </p:txBody>
      </p:sp>
      <p:sp>
        <p:nvSpPr>
          <p:cNvPr id="3" name="Content Placeholder 2">
            <a:extLst>
              <a:ext uri="{FF2B5EF4-FFF2-40B4-BE49-F238E27FC236}">
                <a16:creationId xmlns:a16="http://schemas.microsoft.com/office/drawing/2014/main" id="{041B01F2-614C-1D9B-2114-E462DE221A69}"/>
              </a:ext>
            </a:extLst>
          </p:cNvPr>
          <p:cNvSpPr>
            <a:spLocks noGrp="1"/>
          </p:cNvSpPr>
          <p:nvPr>
            <p:ph idx="1"/>
          </p:nvPr>
        </p:nvSpPr>
        <p:spPr>
          <a:xfrm>
            <a:off x="677333" y="827185"/>
            <a:ext cx="10724957" cy="5573615"/>
          </a:xfrm>
        </p:spPr>
        <p:txBody>
          <a:bodyPr>
            <a:normAutofit/>
          </a:bodyPr>
          <a:lstStyle/>
          <a:p>
            <a:r>
              <a:rPr lang="en-US" sz="2800" dirty="0"/>
              <a:t>A constructor in C++ is a </a:t>
            </a:r>
            <a:r>
              <a:rPr lang="en-US" sz="2800" b="1" dirty="0"/>
              <a:t>special method</a:t>
            </a:r>
            <a:r>
              <a:rPr lang="en-US" sz="2800" dirty="0"/>
              <a:t> that is automatically called when an object of a class is created.</a:t>
            </a:r>
          </a:p>
          <a:p>
            <a:r>
              <a:rPr lang="en-US" sz="2800" dirty="0"/>
              <a:t>To create a constructor, use the same name as the class, followed by parentheses </a:t>
            </a:r>
            <a:r>
              <a:rPr lang="en-US" sz="2800" dirty="0">
                <a:solidFill>
                  <a:srgbClr val="FF0000"/>
                </a:solidFill>
              </a:rPr>
              <a:t>( )</a:t>
            </a:r>
            <a:r>
              <a:rPr lang="en-US" sz="2800" dirty="0"/>
              <a:t>.</a:t>
            </a:r>
          </a:p>
        </p:txBody>
      </p:sp>
      <p:pic>
        <p:nvPicPr>
          <p:cNvPr id="5" name="Picture 4">
            <a:extLst>
              <a:ext uri="{FF2B5EF4-FFF2-40B4-BE49-F238E27FC236}">
                <a16:creationId xmlns:a16="http://schemas.microsoft.com/office/drawing/2014/main" id="{7B979B56-6A4E-9DCF-704D-508A0BB87FF9}"/>
              </a:ext>
            </a:extLst>
          </p:cNvPr>
          <p:cNvPicPr>
            <a:picLocks noChangeAspect="1"/>
          </p:cNvPicPr>
          <p:nvPr/>
        </p:nvPicPr>
        <p:blipFill rotWithShape="1">
          <a:blip r:embed="rId2"/>
          <a:srcRect l="18182" t="38378" r="31250" b="27464"/>
          <a:stretch/>
        </p:blipFill>
        <p:spPr>
          <a:xfrm>
            <a:off x="677332" y="2798618"/>
            <a:ext cx="10736150" cy="4077324"/>
          </a:xfrm>
          <a:prstGeom prst="rect">
            <a:avLst/>
          </a:prstGeom>
        </p:spPr>
      </p:pic>
    </p:spTree>
    <p:extLst>
      <p:ext uri="{BB962C8B-B14F-4D97-AF65-F5344CB8AC3E}">
        <p14:creationId xmlns:p14="http://schemas.microsoft.com/office/powerpoint/2010/main" val="103939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A3D08-AEC5-5F4D-626B-6665E3963432}"/>
              </a:ext>
            </a:extLst>
          </p:cNvPr>
          <p:cNvSpPr>
            <a:spLocks noGrp="1"/>
          </p:cNvSpPr>
          <p:nvPr>
            <p:ph type="title"/>
          </p:nvPr>
        </p:nvSpPr>
        <p:spPr>
          <a:xfrm>
            <a:off x="677334" y="332509"/>
            <a:ext cx="8596668" cy="720436"/>
          </a:xfrm>
        </p:spPr>
        <p:txBody>
          <a:bodyPr/>
          <a:lstStyle/>
          <a:p>
            <a:r>
              <a:rPr lang="en-US" b="1" dirty="0"/>
              <a:t>Constructor Parameters</a:t>
            </a:r>
            <a:endParaRPr lang="en-US" dirty="0"/>
          </a:p>
        </p:txBody>
      </p:sp>
      <p:sp>
        <p:nvSpPr>
          <p:cNvPr id="3" name="Content Placeholder 2">
            <a:extLst>
              <a:ext uri="{FF2B5EF4-FFF2-40B4-BE49-F238E27FC236}">
                <a16:creationId xmlns:a16="http://schemas.microsoft.com/office/drawing/2014/main" id="{9D6B7BEB-8607-E04E-8E33-54088902A8CB}"/>
              </a:ext>
            </a:extLst>
          </p:cNvPr>
          <p:cNvSpPr>
            <a:spLocks noGrp="1"/>
          </p:cNvSpPr>
          <p:nvPr>
            <p:ph idx="1"/>
          </p:nvPr>
        </p:nvSpPr>
        <p:spPr>
          <a:xfrm>
            <a:off x="677334" y="1052945"/>
            <a:ext cx="9824411" cy="5472546"/>
          </a:xfrm>
        </p:spPr>
        <p:txBody>
          <a:bodyPr>
            <a:normAutofit/>
          </a:bodyPr>
          <a:lstStyle/>
          <a:p>
            <a:r>
              <a:rPr lang="en-US" sz="2800" dirty="0"/>
              <a:t>Constructors can also take parameters (just like regular functions), which can be useful for setting initial values for attributes.</a:t>
            </a:r>
            <a:endParaRPr lang="km-KH" sz="2800" dirty="0"/>
          </a:p>
          <a:p>
            <a:r>
              <a:rPr lang="en-US" sz="2800" dirty="0"/>
              <a:t>The following class have</a:t>
            </a:r>
            <a:r>
              <a:rPr lang="km-KH" sz="2800" dirty="0"/>
              <a:t>​​ </a:t>
            </a:r>
            <a:r>
              <a:rPr lang="en-US" sz="2800" dirty="0">
                <a:solidFill>
                  <a:srgbClr val="FF0000"/>
                </a:solidFill>
              </a:rPr>
              <a:t>brand</a:t>
            </a:r>
            <a:r>
              <a:rPr lang="en-US" sz="2800" dirty="0"/>
              <a:t>, </a:t>
            </a:r>
            <a:r>
              <a:rPr lang="en-US" sz="2800" dirty="0">
                <a:solidFill>
                  <a:srgbClr val="FF0000"/>
                </a:solidFill>
              </a:rPr>
              <a:t>model</a:t>
            </a:r>
            <a:r>
              <a:rPr lang="en-US" sz="2800" dirty="0"/>
              <a:t>, and </a:t>
            </a:r>
            <a:r>
              <a:rPr lang="en-US" sz="2800" dirty="0">
                <a:solidFill>
                  <a:srgbClr val="FF0000"/>
                </a:solidFill>
              </a:rPr>
              <a:t>year</a:t>
            </a:r>
            <a:r>
              <a:rPr lang="en-US" sz="2800" dirty="0"/>
              <a:t> attributes, and a constructor with different parameters. Inside the constructor we set the attributes equal to the constructor parameters (</a:t>
            </a:r>
            <a:r>
              <a:rPr lang="en-US" sz="2800" dirty="0">
                <a:solidFill>
                  <a:srgbClr val="FF0000"/>
                </a:solidFill>
              </a:rPr>
              <a:t>brand = x</a:t>
            </a:r>
            <a:r>
              <a:rPr lang="en-US" sz="2800" dirty="0"/>
              <a:t>, </a:t>
            </a:r>
            <a:r>
              <a:rPr lang="en-US" sz="2800" dirty="0" err="1"/>
              <a:t>etc</a:t>
            </a:r>
            <a:r>
              <a:rPr lang="en-US" sz="2800" dirty="0"/>
              <a:t>). When we call the constructor (by creating an object of the class), we pass parameters to the constructor, which will set the value of the corresponding attributes to the same:</a:t>
            </a:r>
          </a:p>
        </p:txBody>
      </p:sp>
    </p:spTree>
    <p:extLst>
      <p:ext uri="{BB962C8B-B14F-4D97-AF65-F5344CB8AC3E}">
        <p14:creationId xmlns:p14="http://schemas.microsoft.com/office/powerpoint/2010/main" val="800286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D6204F-E0BA-050C-5916-C3D4F6A01253}"/>
              </a:ext>
            </a:extLst>
          </p:cNvPr>
          <p:cNvPicPr>
            <a:picLocks noChangeAspect="1"/>
          </p:cNvPicPr>
          <p:nvPr/>
        </p:nvPicPr>
        <p:blipFill rotWithShape="1">
          <a:blip r:embed="rId2"/>
          <a:srcRect l="17841" t="29485" r="35682" b="26857"/>
          <a:stretch/>
        </p:blipFill>
        <p:spPr>
          <a:xfrm>
            <a:off x="0" y="0"/>
            <a:ext cx="12198738" cy="6442364"/>
          </a:xfrm>
          <a:prstGeom prst="rect">
            <a:avLst/>
          </a:prstGeom>
        </p:spPr>
      </p:pic>
    </p:spTree>
    <p:extLst>
      <p:ext uri="{BB962C8B-B14F-4D97-AF65-F5344CB8AC3E}">
        <p14:creationId xmlns:p14="http://schemas.microsoft.com/office/powerpoint/2010/main" val="1628481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7C2757-B373-3317-1E4A-DBA195605505}"/>
              </a:ext>
            </a:extLst>
          </p:cNvPr>
          <p:cNvPicPr>
            <a:picLocks noChangeAspect="1"/>
          </p:cNvPicPr>
          <p:nvPr/>
        </p:nvPicPr>
        <p:blipFill rotWithShape="1">
          <a:blip r:embed="rId2"/>
          <a:srcRect l="18408" t="46665" r="32501" b="21603"/>
          <a:stretch/>
        </p:blipFill>
        <p:spPr>
          <a:xfrm>
            <a:off x="0" y="574962"/>
            <a:ext cx="12180002" cy="4426529"/>
          </a:xfrm>
          <a:prstGeom prst="rect">
            <a:avLst/>
          </a:prstGeom>
        </p:spPr>
      </p:pic>
    </p:spTree>
    <p:extLst>
      <p:ext uri="{BB962C8B-B14F-4D97-AF65-F5344CB8AC3E}">
        <p14:creationId xmlns:p14="http://schemas.microsoft.com/office/powerpoint/2010/main" val="263848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436E-7E58-2E81-39CB-3BA5B9A53098}"/>
              </a:ext>
            </a:extLst>
          </p:cNvPr>
          <p:cNvSpPr>
            <a:spLocks noGrp="1"/>
          </p:cNvSpPr>
          <p:nvPr>
            <p:ph type="title"/>
          </p:nvPr>
        </p:nvSpPr>
        <p:spPr>
          <a:xfrm>
            <a:off x="677334" y="609600"/>
            <a:ext cx="8596668" cy="728870"/>
          </a:xfrm>
        </p:spPr>
        <p:txBody>
          <a:bodyPr/>
          <a:lstStyle/>
          <a:p>
            <a:r>
              <a:rPr lang="en-US" b="1" dirty="0"/>
              <a:t>What is OOP?</a:t>
            </a:r>
            <a:endParaRPr lang="en-US" dirty="0"/>
          </a:p>
        </p:txBody>
      </p:sp>
      <p:sp>
        <p:nvSpPr>
          <p:cNvPr id="3" name="Content Placeholder 2">
            <a:extLst>
              <a:ext uri="{FF2B5EF4-FFF2-40B4-BE49-F238E27FC236}">
                <a16:creationId xmlns:a16="http://schemas.microsoft.com/office/drawing/2014/main" id="{F9C0EDF2-95A5-A884-9598-DA932AA88A4D}"/>
              </a:ext>
            </a:extLst>
          </p:cNvPr>
          <p:cNvSpPr>
            <a:spLocks noGrp="1"/>
          </p:cNvSpPr>
          <p:nvPr>
            <p:ph idx="1"/>
          </p:nvPr>
        </p:nvSpPr>
        <p:spPr>
          <a:xfrm>
            <a:off x="677334" y="1338471"/>
            <a:ext cx="10268962" cy="4702892"/>
          </a:xfrm>
        </p:spPr>
        <p:txBody>
          <a:bodyPr>
            <a:normAutofit/>
          </a:bodyPr>
          <a:lstStyle/>
          <a:p>
            <a:r>
              <a:rPr lang="en-US" sz="2800" dirty="0"/>
              <a:t>OOP stands for Object-Oriented Programming.</a:t>
            </a:r>
          </a:p>
          <a:p>
            <a:r>
              <a:rPr lang="en-US" sz="2800" dirty="0"/>
              <a:t>Procedural programming is about writing procedures or functions that perform operations on the data, while object-oriented programming is about creating objects that contain both data and functions.</a:t>
            </a:r>
          </a:p>
          <a:p>
            <a:r>
              <a:rPr lang="en-US" sz="2800" dirty="0"/>
              <a:t>Object-oriented programming has several advantages over procedural programming:</a:t>
            </a:r>
          </a:p>
          <a:p>
            <a:endParaRPr lang="en-US" sz="2800" dirty="0"/>
          </a:p>
        </p:txBody>
      </p:sp>
    </p:spTree>
    <p:extLst>
      <p:ext uri="{BB962C8B-B14F-4D97-AF65-F5344CB8AC3E}">
        <p14:creationId xmlns:p14="http://schemas.microsoft.com/office/powerpoint/2010/main" val="1858401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4E5670-DE35-97CF-C54B-B9915BE2DA0D}"/>
              </a:ext>
            </a:extLst>
          </p:cNvPr>
          <p:cNvSpPr>
            <a:spLocks noGrp="1"/>
          </p:cNvSpPr>
          <p:nvPr>
            <p:ph idx="1"/>
          </p:nvPr>
        </p:nvSpPr>
        <p:spPr>
          <a:xfrm>
            <a:off x="677333" y="526473"/>
            <a:ext cx="10517139" cy="5514889"/>
          </a:xfrm>
        </p:spPr>
        <p:txBody>
          <a:bodyPr>
            <a:normAutofit/>
          </a:bodyPr>
          <a:lstStyle/>
          <a:p>
            <a:r>
              <a:rPr lang="en-US" sz="2800" dirty="0"/>
              <a:t>Just like functions, constructors can also be defined outside the class. First, declare the constructor inside the class, and then define it outside of the class by specifying the name of the class, followed by the scope resolution </a:t>
            </a:r>
            <a:r>
              <a:rPr lang="en-US" sz="2800" dirty="0">
                <a:solidFill>
                  <a:srgbClr val="FF0000"/>
                </a:solidFill>
              </a:rPr>
              <a:t>::</a:t>
            </a:r>
            <a:r>
              <a:rPr lang="en-US" sz="2800" dirty="0"/>
              <a:t> operator, followed by the name of the constructor (which is the same as the class):</a:t>
            </a:r>
          </a:p>
        </p:txBody>
      </p:sp>
      <p:pic>
        <p:nvPicPr>
          <p:cNvPr id="5" name="Picture 4">
            <a:extLst>
              <a:ext uri="{FF2B5EF4-FFF2-40B4-BE49-F238E27FC236}">
                <a16:creationId xmlns:a16="http://schemas.microsoft.com/office/drawing/2014/main" id="{7BD03057-2BE9-B7FF-B4AB-792A5815609E}"/>
              </a:ext>
            </a:extLst>
          </p:cNvPr>
          <p:cNvPicPr>
            <a:picLocks noChangeAspect="1"/>
          </p:cNvPicPr>
          <p:nvPr/>
        </p:nvPicPr>
        <p:blipFill rotWithShape="1">
          <a:blip r:embed="rId2"/>
          <a:srcRect l="17955" t="39823" r="41705" b="30092"/>
          <a:stretch/>
        </p:blipFill>
        <p:spPr>
          <a:xfrm>
            <a:off x="1177636" y="3283917"/>
            <a:ext cx="8524225" cy="3574083"/>
          </a:xfrm>
          <a:prstGeom prst="rect">
            <a:avLst/>
          </a:prstGeom>
        </p:spPr>
      </p:pic>
    </p:spTree>
    <p:extLst>
      <p:ext uri="{BB962C8B-B14F-4D97-AF65-F5344CB8AC3E}">
        <p14:creationId xmlns:p14="http://schemas.microsoft.com/office/powerpoint/2010/main" val="1468241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A6AF9B-FA82-2A90-655E-1AD041D7CC6C}"/>
              </a:ext>
            </a:extLst>
          </p:cNvPr>
          <p:cNvPicPr>
            <a:picLocks noChangeAspect="1"/>
          </p:cNvPicPr>
          <p:nvPr/>
        </p:nvPicPr>
        <p:blipFill rotWithShape="1">
          <a:blip r:embed="rId2"/>
          <a:srcRect l="18182" t="29081" r="32046" b="18773"/>
          <a:stretch/>
        </p:blipFill>
        <p:spPr>
          <a:xfrm>
            <a:off x="0" y="0"/>
            <a:ext cx="11642652" cy="6857999"/>
          </a:xfrm>
          <a:prstGeom prst="rect">
            <a:avLst/>
          </a:prstGeom>
        </p:spPr>
      </p:pic>
    </p:spTree>
    <p:extLst>
      <p:ext uri="{BB962C8B-B14F-4D97-AF65-F5344CB8AC3E}">
        <p14:creationId xmlns:p14="http://schemas.microsoft.com/office/powerpoint/2010/main" val="2679506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28CF-A0D1-08AA-9FD6-B4948C0A5DB6}"/>
              </a:ext>
            </a:extLst>
          </p:cNvPr>
          <p:cNvSpPr>
            <a:spLocks noGrp="1"/>
          </p:cNvSpPr>
          <p:nvPr>
            <p:ph type="title"/>
          </p:nvPr>
        </p:nvSpPr>
        <p:spPr>
          <a:xfrm>
            <a:off x="677334" y="235527"/>
            <a:ext cx="8596668" cy="720436"/>
          </a:xfrm>
        </p:spPr>
        <p:txBody>
          <a:bodyPr/>
          <a:lstStyle/>
          <a:p>
            <a:r>
              <a:rPr lang="en-US" b="1" dirty="0"/>
              <a:t>Access Specifiers</a:t>
            </a:r>
            <a:endParaRPr lang="en-US" dirty="0"/>
          </a:p>
        </p:txBody>
      </p:sp>
      <p:sp>
        <p:nvSpPr>
          <p:cNvPr id="3" name="Content Placeholder 2">
            <a:extLst>
              <a:ext uri="{FF2B5EF4-FFF2-40B4-BE49-F238E27FC236}">
                <a16:creationId xmlns:a16="http://schemas.microsoft.com/office/drawing/2014/main" id="{21A61D52-1E1A-65C0-4C13-93CA0D8EA585}"/>
              </a:ext>
            </a:extLst>
          </p:cNvPr>
          <p:cNvSpPr>
            <a:spLocks noGrp="1"/>
          </p:cNvSpPr>
          <p:nvPr>
            <p:ph idx="1"/>
          </p:nvPr>
        </p:nvSpPr>
        <p:spPr>
          <a:xfrm>
            <a:off x="677333" y="955963"/>
            <a:ext cx="9658157" cy="5085399"/>
          </a:xfrm>
        </p:spPr>
        <p:txBody>
          <a:bodyPr>
            <a:normAutofit/>
          </a:bodyPr>
          <a:lstStyle/>
          <a:p>
            <a:r>
              <a:rPr lang="en-US" sz="2800" dirty="0"/>
              <a:t>By now, you are quite familiar with the </a:t>
            </a:r>
            <a:r>
              <a:rPr lang="en-US" sz="2800" dirty="0">
                <a:solidFill>
                  <a:srgbClr val="FF0000"/>
                </a:solidFill>
              </a:rPr>
              <a:t>public</a:t>
            </a:r>
            <a:r>
              <a:rPr lang="en-US" sz="2800" dirty="0"/>
              <a:t> keyword that appears in all of our class examples:</a:t>
            </a:r>
          </a:p>
        </p:txBody>
      </p:sp>
      <p:pic>
        <p:nvPicPr>
          <p:cNvPr id="5" name="Picture 4">
            <a:extLst>
              <a:ext uri="{FF2B5EF4-FFF2-40B4-BE49-F238E27FC236}">
                <a16:creationId xmlns:a16="http://schemas.microsoft.com/office/drawing/2014/main" id="{AC471FA6-49FD-BDB5-9A21-2B70FF360F22}"/>
              </a:ext>
            </a:extLst>
          </p:cNvPr>
          <p:cNvPicPr>
            <a:picLocks noChangeAspect="1"/>
          </p:cNvPicPr>
          <p:nvPr/>
        </p:nvPicPr>
        <p:blipFill rotWithShape="1">
          <a:blip r:embed="rId2"/>
          <a:srcRect l="18182" t="38783" r="42614" b="39388"/>
          <a:stretch/>
        </p:blipFill>
        <p:spPr>
          <a:xfrm>
            <a:off x="1066800" y="2002371"/>
            <a:ext cx="9536262" cy="2985265"/>
          </a:xfrm>
          <a:prstGeom prst="rect">
            <a:avLst/>
          </a:prstGeom>
        </p:spPr>
      </p:pic>
    </p:spTree>
    <p:extLst>
      <p:ext uri="{BB962C8B-B14F-4D97-AF65-F5344CB8AC3E}">
        <p14:creationId xmlns:p14="http://schemas.microsoft.com/office/powerpoint/2010/main" val="2359195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2173FC-E927-388C-2C32-4439C0192FA5}"/>
              </a:ext>
            </a:extLst>
          </p:cNvPr>
          <p:cNvSpPr>
            <a:spLocks noGrp="1"/>
          </p:cNvSpPr>
          <p:nvPr>
            <p:ph idx="1"/>
          </p:nvPr>
        </p:nvSpPr>
        <p:spPr>
          <a:xfrm>
            <a:off x="677333" y="484909"/>
            <a:ext cx="10835793" cy="6373091"/>
          </a:xfrm>
        </p:spPr>
        <p:txBody>
          <a:bodyPr>
            <a:normAutofit/>
          </a:bodyPr>
          <a:lstStyle/>
          <a:p>
            <a:r>
              <a:rPr lang="en-US" sz="2600" dirty="0"/>
              <a:t>The </a:t>
            </a:r>
            <a:r>
              <a:rPr lang="en-US" sz="2600" dirty="0">
                <a:solidFill>
                  <a:srgbClr val="FF0000"/>
                </a:solidFill>
              </a:rPr>
              <a:t>public</a:t>
            </a:r>
            <a:r>
              <a:rPr lang="en-US" sz="2600" dirty="0"/>
              <a:t> keyword is an </a:t>
            </a:r>
            <a:r>
              <a:rPr lang="en-US" sz="2600" b="1" dirty="0"/>
              <a:t>access specifier.</a:t>
            </a:r>
            <a:r>
              <a:rPr lang="en-US" sz="2600" dirty="0"/>
              <a:t> Access specifiers define how the members (attributes and methods) of a class can be accessed. In the example above, the members are </a:t>
            </a:r>
            <a:r>
              <a:rPr lang="en-US" sz="2600" dirty="0">
                <a:solidFill>
                  <a:srgbClr val="FF0000"/>
                </a:solidFill>
              </a:rPr>
              <a:t>public</a:t>
            </a:r>
            <a:r>
              <a:rPr lang="en-US" sz="2600" dirty="0"/>
              <a:t> - which means that they can be accessed and modified from outside the code. </a:t>
            </a:r>
          </a:p>
          <a:p>
            <a:r>
              <a:rPr lang="en-US" sz="2600" dirty="0"/>
              <a:t>However, what if we want members to be private and hidden from the outside world?</a:t>
            </a:r>
          </a:p>
          <a:p>
            <a:r>
              <a:rPr lang="en-US" sz="2600" dirty="0"/>
              <a:t>In C++, there are three access specifiers:</a:t>
            </a:r>
          </a:p>
          <a:p>
            <a:pPr lvl="1">
              <a:buFont typeface="Wingdings" panose="05000000000000000000" pitchFamily="2" charset="2"/>
              <a:buChar char="v"/>
            </a:pPr>
            <a:r>
              <a:rPr lang="en-US" sz="2600" dirty="0">
                <a:solidFill>
                  <a:srgbClr val="FF0000"/>
                </a:solidFill>
              </a:rPr>
              <a:t>public</a:t>
            </a:r>
            <a:r>
              <a:rPr lang="en-US" sz="2600" dirty="0"/>
              <a:t> - members are accessible from outside the class</a:t>
            </a:r>
          </a:p>
          <a:p>
            <a:pPr lvl="1">
              <a:buFont typeface="Wingdings" panose="05000000000000000000" pitchFamily="2" charset="2"/>
              <a:buChar char="v"/>
            </a:pPr>
            <a:r>
              <a:rPr lang="en-US" sz="2600" dirty="0">
                <a:solidFill>
                  <a:srgbClr val="FF0000"/>
                </a:solidFill>
              </a:rPr>
              <a:t>private</a:t>
            </a:r>
            <a:r>
              <a:rPr lang="en-US" sz="2600" dirty="0"/>
              <a:t> - members cannot be accessed (or viewed) from outside the class </a:t>
            </a:r>
          </a:p>
          <a:p>
            <a:pPr lvl="1">
              <a:buFont typeface="Wingdings" panose="05000000000000000000" pitchFamily="2" charset="2"/>
              <a:buChar char="v"/>
            </a:pPr>
            <a:r>
              <a:rPr lang="en-US" sz="2600" dirty="0">
                <a:solidFill>
                  <a:srgbClr val="FF0000"/>
                </a:solidFill>
              </a:rPr>
              <a:t>protected</a:t>
            </a:r>
            <a:r>
              <a:rPr lang="en-US" sz="2600" dirty="0"/>
              <a:t> - members cannot be accessed from outside the class, however, they can be accessed in inherited classes. </a:t>
            </a:r>
            <a:r>
              <a:rPr lang="en-US" sz="3200" dirty="0"/>
              <a:t>	</a:t>
            </a:r>
          </a:p>
          <a:p>
            <a:pPr lvl="1">
              <a:buFont typeface="Wingdings" panose="05000000000000000000" pitchFamily="2" charset="2"/>
              <a:buChar char="v"/>
            </a:pPr>
            <a:endParaRPr lang="en-US" sz="3200" dirty="0"/>
          </a:p>
        </p:txBody>
      </p:sp>
    </p:spTree>
    <p:extLst>
      <p:ext uri="{BB962C8B-B14F-4D97-AF65-F5344CB8AC3E}">
        <p14:creationId xmlns:p14="http://schemas.microsoft.com/office/powerpoint/2010/main" val="2887241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D5D4FC-BB84-9BD4-E80E-45A56BA7E9E3}"/>
              </a:ext>
            </a:extLst>
          </p:cNvPr>
          <p:cNvPicPr>
            <a:picLocks noChangeAspect="1"/>
          </p:cNvPicPr>
          <p:nvPr/>
        </p:nvPicPr>
        <p:blipFill rotWithShape="1">
          <a:blip r:embed="rId2"/>
          <a:srcRect l="18182" t="24634" r="30796" b="14730"/>
          <a:stretch/>
        </p:blipFill>
        <p:spPr>
          <a:xfrm>
            <a:off x="0" y="0"/>
            <a:ext cx="10264142" cy="6858000"/>
          </a:xfrm>
          <a:prstGeom prst="rect">
            <a:avLst/>
          </a:prstGeom>
        </p:spPr>
      </p:pic>
    </p:spTree>
    <p:extLst>
      <p:ext uri="{BB962C8B-B14F-4D97-AF65-F5344CB8AC3E}">
        <p14:creationId xmlns:p14="http://schemas.microsoft.com/office/powerpoint/2010/main" val="306807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385742-4F20-8C4A-799E-8722443DEEC8}"/>
              </a:ext>
            </a:extLst>
          </p:cNvPr>
          <p:cNvSpPr>
            <a:spLocks noGrp="1"/>
          </p:cNvSpPr>
          <p:nvPr>
            <p:ph idx="1"/>
          </p:nvPr>
        </p:nvSpPr>
        <p:spPr>
          <a:xfrm>
            <a:off x="677333" y="498765"/>
            <a:ext cx="10281611" cy="5832762"/>
          </a:xfrm>
        </p:spPr>
        <p:txBody>
          <a:bodyPr>
            <a:normAutofit/>
          </a:bodyPr>
          <a:lstStyle/>
          <a:p>
            <a:r>
              <a:rPr lang="en-US" sz="2800" b="1" dirty="0"/>
              <a:t>Note:</a:t>
            </a:r>
            <a:r>
              <a:rPr lang="en-US" sz="2800" dirty="0"/>
              <a:t> It is possible to access private members of a class using a public method inside the same class. See the next chapter (</a:t>
            </a:r>
            <a:r>
              <a:rPr lang="en-US" sz="2800" dirty="0">
                <a:hlinkClick r:id="rId2"/>
              </a:rPr>
              <a:t>Encapsulation</a:t>
            </a:r>
            <a:r>
              <a:rPr lang="en-US" sz="2800" dirty="0"/>
              <a:t>) on how to do this.</a:t>
            </a:r>
          </a:p>
          <a:p>
            <a:r>
              <a:rPr lang="en-US" sz="2800" b="1" dirty="0"/>
              <a:t>Tip:</a:t>
            </a:r>
            <a:r>
              <a:rPr lang="en-US" sz="2800" dirty="0"/>
              <a:t> It is considered good practice to declare your class attributes as private (as often as you can). This will reduce the possibility of yourself (or others) to mess up the code. This is also the main ingredient of the </a:t>
            </a:r>
            <a:r>
              <a:rPr lang="en-US" sz="2800" dirty="0">
                <a:hlinkClick r:id="rId2"/>
              </a:rPr>
              <a:t>Encapsulation</a:t>
            </a:r>
            <a:r>
              <a:rPr lang="en-US" sz="2800" dirty="0"/>
              <a:t> concept, which you will learn more about in the next chapter.</a:t>
            </a:r>
          </a:p>
          <a:p>
            <a:r>
              <a:rPr lang="en-US" sz="2800" b="1" dirty="0"/>
              <a:t>Note:</a:t>
            </a:r>
            <a:r>
              <a:rPr lang="en-US" sz="2800" dirty="0"/>
              <a:t> By default, all members of a class are </a:t>
            </a:r>
            <a:r>
              <a:rPr lang="en-US" sz="2800" dirty="0">
                <a:solidFill>
                  <a:srgbClr val="FF0000"/>
                </a:solidFill>
              </a:rPr>
              <a:t>private</a:t>
            </a:r>
            <a:r>
              <a:rPr lang="en-US" sz="2800" dirty="0"/>
              <a:t> if you don't specify an access specifier:</a:t>
            </a:r>
          </a:p>
        </p:txBody>
      </p:sp>
      <p:pic>
        <p:nvPicPr>
          <p:cNvPr id="5" name="Picture 4">
            <a:extLst>
              <a:ext uri="{FF2B5EF4-FFF2-40B4-BE49-F238E27FC236}">
                <a16:creationId xmlns:a16="http://schemas.microsoft.com/office/drawing/2014/main" id="{A4C3515B-C32E-D1E6-0D82-DA6582013866}"/>
              </a:ext>
            </a:extLst>
          </p:cNvPr>
          <p:cNvPicPr>
            <a:picLocks noChangeAspect="1"/>
          </p:cNvPicPr>
          <p:nvPr/>
        </p:nvPicPr>
        <p:blipFill rotWithShape="1">
          <a:blip r:embed="rId3"/>
          <a:srcRect l="18182" t="61217" r="60568" b="24230"/>
          <a:stretch/>
        </p:blipFill>
        <p:spPr>
          <a:xfrm>
            <a:off x="6580907" y="5172337"/>
            <a:ext cx="4378037" cy="1685663"/>
          </a:xfrm>
          <a:prstGeom prst="rect">
            <a:avLst/>
          </a:prstGeom>
        </p:spPr>
      </p:pic>
    </p:spTree>
    <p:extLst>
      <p:ext uri="{BB962C8B-B14F-4D97-AF65-F5344CB8AC3E}">
        <p14:creationId xmlns:p14="http://schemas.microsoft.com/office/powerpoint/2010/main" val="2284098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AF90-BDD5-159D-517C-67655C91458E}"/>
              </a:ext>
            </a:extLst>
          </p:cNvPr>
          <p:cNvSpPr>
            <a:spLocks noGrp="1"/>
          </p:cNvSpPr>
          <p:nvPr>
            <p:ph type="title"/>
          </p:nvPr>
        </p:nvSpPr>
        <p:spPr>
          <a:xfrm>
            <a:off x="677334" y="609600"/>
            <a:ext cx="8596668" cy="706582"/>
          </a:xfrm>
        </p:spPr>
        <p:txBody>
          <a:bodyPr/>
          <a:lstStyle/>
          <a:p>
            <a:r>
              <a:rPr lang="en-US" b="1" dirty="0"/>
              <a:t>Encapsulation</a:t>
            </a:r>
            <a:endParaRPr lang="en-US" dirty="0"/>
          </a:p>
        </p:txBody>
      </p:sp>
      <p:sp>
        <p:nvSpPr>
          <p:cNvPr id="3" name="Content Placeholder 2">
            <a:extLst>
              <a:ext uri="{FF2B5EF4-FFF2-40B4-BE49-F238E27FC236}">
                <a16:creationId xmlns:a16="http://schemas.microsoft.com/office/drawing/2014/main" id="{80A5BA94-3180-FE0E-D567-15A7E106A0C9}"/>
              </a:ext>
            </a:extLst>
          </p:cNvPr>
          <p:cNvSpPr>
            <a:spLocks noGrp="1"/>
          </p:cNvSpPr>
          <p:nvPr>
            <p:ph idx="1"/>
          </p:nvPr>
        </p:nvSpPr>
        <p:spPr>
          <a:xfrm>
            <a:off x="677334" y="1316183"/>
            <a:ext cx="9630448" cy="4725180"/>
          </a:xfrm>
        </p:spPr>
        <p:txBody>
          <a:bodyPr>
            <a:normAutofit/>
          </a:bodyPr>
          <a:lstStyle/>
          <a:p>
            <a:r>
              <a:rPr lang="en-US" sz="2800" dirty="0"/>
              <a:t>The meaning of </a:t>
            </a:r>
            <a:r>
              <a:rPr lang="en-US" sz="2800" b="1" dirty="0"/>
              <a:t>Encapsulation</a:t>
            </a:r>
            <a:r>
              <a:rPr lang="en-US" sz="2800" dirty="0"/>
              <a:t>, is to make sure that "sensitive" data is hidden from users. To achieve this, you must declare class variables/attributes as </a:t>
            </a:r>
            <a:r>
              <a:rPr lang="en-US" sz="2800" dirty="0">
                <a:solidFill>
                  <a:srgbClr val="FF0000"/>
                </a:solidFill>
              </a:rPr>
              <a:t>private</a:t>
            </a:r>
            <a:r>
              <a:rPr lang="en-US" sz="2800" dirty="0"/>
              <a:t> (cannot be accessed from outside the class). If you want others to read or modify the value of a private member, you can provide public </a:t>
            </a:r>
            <a:r>
              <a:rPr lang="en-US" sz="2800" b="1" dirty="0"/>
              <a:t>get</a:t>
            </a:r>
            <a:r>
              <a:rPr lang="en-US" sz="2800" dirty="0"/>
              <a:t> and </a:t>
            </a:r>
            <a:r>
              <a:rPr lang="en-US" sz="2800" b="1" dirty="0"/>
              <a:t>set</a:t>
            </a:r>
            <a:r>
              <a:rPr lang="en-US" sz="2800" dirty="0"/>
              <a:t> methods.</a:t>
            </a:r>
          </a:p>
        </p:txBody>
      </p:sp>
    </p:spTree>
    <p:extLst>
      <p:ext uri="{BB962C8B-B14F-4D97-AF65-F5344CB8AC3E}">
        <p14:creationId xmlns:p14="http://schemas.microsoft.com/office/powerpoint/2010/main" val="2072452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D002-3BB9-F951-CBDF-D5A2F61ADBE8}"/>
              </a:ext>
            </a:extLst>
          </p:cNvPr>
          <p:cNvSpPr>
            <a:spLocks noGrp="1"/>
          </p:cNvSpPr>
          <p:nvPr>
            <p:ph type="title"/>
          </p:nvPr>
        </p:nvSpPr>
        <p:spPr>
          <a:xfrm>
            <a:off x="677334" y="609600"/>
            <a:ext cx="8596668" cy="692727"/>
          </a:xfrm>
        </p:spPr>
        <p:txBody>
          <a:bodyPr/>
          <a:lstStyle/>
          <a:p>
            <a:r>
              <a:rPr lang="en-US" b="1" dirty="0"/>
              <a:t>Access Private Members</a:t>
            </a:r>
            <a:endParaRPr lang="en-US" dirty="0"/>
          </a:p>
        </p:txBody>
      </p:sp>
      <p:sp>
        <p:nvSpPr>
          <p:cNvPr id="3" name="Content Placeholder 2">
            <a:extLst>
              <a:ext uri="{FF2B5EF4-FFF2-40B4-BE49-F238E27FC236}">
                <a16:creationId xmlns:a16="http://schemas.microsoft.com/office/drawing/2014/main" id="{2FB658B5-CC1F-B7C8-5A54-D1E4E433218F}"/>
              </a:ext>
            </a:extLst>
          </p:cNvPr>
          <p:cNvSpPr>
            <a:spLocks noGrp="1"/>
          </p:cNvSpPr>
          <p:nvPr>
            <p:ph idx="1"/>
          </p:nvPr>
        </p:nvSpPr>
        <p:spPr>
          <a:xfrm>
            <a:off x="677333" y="1302327"/>
            <a:ext cx="9672011" cy="4739035"/>
          </a:xfrm>
        </p:spPr>
        <p:txBody>
          <a:bodyPr>
            <a:normAutofit/>
          </a:bodyPr>
          <a:lstStyle/>
          <a:p>
            <a:r>
              <a:rPr lang="en-US" sz="2800" dirty="0"/>
              <a:t>To access a private attribute, use public "get" and "set" methods:</a:t>
            </a:r>
          </a:p>
        </p:txBody>
      </p:sp>
      <p:pic>
        <p:nvPicPr>
          <p:cNvPr id="5" name="Picture 4">
            <a:extLst>
              <a:ext uri="{FF2B5EF4-FFF2-40B4-BE49-F238E27FC236}">
                <a16:creationId xmlns:a16="http://schemas.microsoft.com/office/drawing/2014/main" id="{04B95F03-308E-71C9-86FE-2AAE418D48E9}"/>
              </a:ext>
            </a:extLst>
          </p:cNvPr>
          <p:cNvPicPr>
            <a:picLocks noChangeAspect="1"/>
          </p:cNvPicPr>
          <p:nvPr/>
        </p:nvPicPr>
        <p:blipFill rotWithShape="1">
          <a:blip r:embed="rId2"/>
          <a:srcRect l="18068" t="36155" r="34546" b="33931"/>
          <a:stretch/>
        </p:blipFill>
        <p:spPr>
          <a:xfrm>
            <a:off x="677332" y="2403764"/>
            <a:ext cx="10249181" cy="3637598"/>
          </a:xfrm>
          <a:prstGeom prst="rect">
            <a:avLst/>
          </a:prstGeom>
        </p:spPr>
      </p:pic>
    </p:spTree>
    <p:extLst>
      <p:ext uri="{BB962C8B-B14F-4D97-AF65-F5344CB8AC3E}">
        <p14:creationId xmlns:p14="http://schemas.microsoft.com/office/powerpoint/2010/main" val="3249158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D171B8-6305-EC17-4662-2EDBF6B029A5}"/>
              </a:ext>
            </a:extLst>
          </p:cNvPr>
          <p:cNvPicPr>
            <a:picLocks noChangeAspect="1"/>
          </p:cNvPicPr>
          <p:nvPr/>
        </p:nvPicPr>
        <p:blipFill rotWithShape="1">
          <a:blip r:embed="rId2"/>
          <a:srcRect l="18295" t="25039" r="34546" b="21805"/>
          <a:stretch/>
        </p:blipFill>
        <p:spPr>
          <a:xfrm>
            <a:off x="0" y="734"/>
            <a:ext cx="10820401" cy="6857266"/>
          </a:xfrm>
          <a:prstGeom prst="rect">
            <a:avLst/>
          </a:prstGeom>
        </p:spPr>
      </p:pic>
    </p:spTree>
    <p:extLst>
      <p:ext uri="{BB962C8B-B14F-4D97-AF65-F5344CB8AC3E}">
        <p14:creationId xmlns:p14="http://schemas.microsoft.com/office/powerpoint/2010/main" val="1531166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ECB7-F072-7988-0B75-79171D5C95DE}"/>
              </a:ext>
            </a:extLst>
          </p:cNvPr>
          <p:cNvSpPr>
            <a:spLocks noGrp="1"/>
          </p:cNvSpPr>
          <p:nvPr>
            <p:ph type="title"/>
          </p:nvPr>
        </p:nvSpPr>
        <p:spPr>
          <a:xfrm>
            <a:off x="677334" y="152400"/>
            <a:ext cx="8596668" cy="762000"/>
          </a:xfrm>
        </p:spPr>
        <p:txBody>
          <a:bodyPr/>
          <a:lstStyle/>
          <a:p>
            <a:r>
              <a:rPr lang="en-US" b="1" dirty="0"/>
              <a:t>Example explained</a:t>
            </a:r>
            <a:endParaRPr lang="en-US" dirty="0"/>
          </a:p>
        </p:txBody>
      </p:sp>
      <p:sp>
        <p:nvSpPr>
          <p:cNvPr id="3" name="Content Placeholder 2">
            <a:extLst>
              <a:ext uri="{FF2B5EF4-FFF2-40B4-BE49-F238E27FC236}">
                <a16:creationId xmlns:a16="http://schemas.microsoft.com/office/drawing/2014/main" id="{7E6F4A58-6262-81B2-0710-8662E7EA1C4E}"/>
              </a:ext>
            </a:extLst>
          </p:cNvPr>
          <p:cNvSpPr>
            <a:spLocks noGrp="1"/>
          </p:cNvSpPr>
          <p:nvPr>
            <p:ph idx="1"/>
          </p:nvPr>
        </p:nvSpPr>
        <p:spPr>
          <a:xfrm>
            <a:off x="677334" y="914401"/>
            <a:ext cx="10697248" cy="5126962"/>
          </a:xfrm>
        </p:spPr>
        <p:txBody>
          <a:bodyPr>
            <a:normAutofit/>
          </a:bodyPr>
          <a:lstStyle/>
          <a:p>
            <a:r>
              <a:rPr lang="en-US" sz="2800" dirty="0"/>
              <a:t>The </a:t>
            </a:r>
            <a:r>
              <a:rPr lang="en-US" sz="2800" dirty="0">
                <a:solidFill>
                  <a:srgbClr val="FF0000"/>
                </a:solidFill>
              </a:rPr>
              <a:t>salary</a:t>
            </a:r>
            <a:r>
              <a:rPr lang="en-US" sz="2800" dirty="0"/>
              <a:t> attribute is </a:t>
            </a:r>
            <a:r>
              <a:rPr lang="en-US" sz="2800" dirty="0">
                <a:solidFill>
                  <a:srgbClr val="FF0000"/>
                </a:solidFill>
              </a:rPr>
              <a:t>private</a:t>
            </a:r>
            <a:r>
              <a:rPr lang="en-US" sz="2800" dirty="0"/>
              <a:t>, which have restricted access.</a:t>
            </a:r>
          </a:p>
          <a:p>
            <a:r>
              <a:rPr lang="en-US" sz="2800" dirty="0"/>
              <a:t> The public </a:t>
            </a:r>
            <a:r>
              <a:rPr lang="en-US" sz="2800" dirty="0">
                <a:solidFill>
                  <a:srgbClr val="FF0000"/>
                </a:solidFill>
              </a:rPr>
              <a:t>salary( ) </a:t>
            </a:r>
            <a:r>
              <a:rPr lang="en-US" sz="2800" dirty="0"/>
              <a:t>method takes a parameter (</a:t>
            </a:r>
            <a:r>
              <a:rPr lang="en-US" sz="2800" dirty="0">
                <a:solidFill>
                  <a:srgbClr val="FF0000"/>
                </a:solidFill>
              </a:rPr>
              <a:t>s</a:t>
            </a:r>
            <a:r>
              <a:rPr lang="en-US" sz="2800" dirty="0"/>
              <a:t>) and assigns it to the </a:t>
            </a:r>
            <a:r>
              <a:rPr lang="en-US" sz="2800" dirty="0">
                <a:solidFill>
                  <a:srgbClr val="FF0000"/>
                </a:solidFill>
              </a:rPr>
              <a:t>salary</a:t>
            </a:r>
            <a:r>
              <a:rPr lang="en-US" sz="2800" dirty="0"/>
              <a:t> attribute (salary = s).</a:t>
            </a:r>
          </a:p>
          <a:p>
            <a:r>
              <a:rPr lang="en-US" sz="2800" dirty="0"/>
              <a:t>The public </a:t>
            </a:r>
            <a:r>
              <a:rPr lang="en-US" sz="2800" dirty="0" err="1">
                <a:solidFill>
                  <a:srgbClr val="FF0000"/>
                </a:solidFill>
              </a:rPr>
              <a:t>getSalary</a:t>
            </a:r>
            <a:r>
              <a:rPr lang="en-US" sz="2800" dirty="0">
                <a:solidFill>
                  <a:srgbClr val="FF0000"/>
                </a:solidFill>
              </a:rPr>
              <a:t>( ) </a:t>
            </a:r>
            <a:r>
              <a:rPr lang="en-US" sz="2800" dirty="0"/>
              <a:t>method returns the value of the private </a:t>
            </a:r>
            <a:r>
              <a:rPr lang="en-US" sz="2800" dirty="0">
                <a:solidFill>
                  <a:srgbClr val="FF0000"/>
                </a:solidFill>
              </a:rPr>
              <a:t>salary</a:t>
            </a:r>
            <a:r>
              <a:rPr lang="en-US" sz="2800" dirty="0"/>
              <a:t> attribute. </a:t>
            </a:r>
          </a:p>
          <a:p>
            <a:r>
              <a:rPr lang="en-US" sz="2800" dirty="0"/>
              <a:t>Inside </a:t>
            </a:r>
            <a:r>
              <a:rPr lang="en-US" sz="2800" dirty="0">
                <a:solidFill>
                  <a:srgbClr val="FF0000"/>
                </a:solidFill>
              </a:rPr>
              <a:t>main()</a:t>
            </a:r>
            <a:r>
              <a:rPr lang="en-US" sz="2800" dirty="0"/>
              <a:t>, we create an object of the </a:t>
            </a:r>
            <a:r>
              <a:rPr lang="en-US" sz="2800" dirty="0">
                <a:solidFill>
                  <a:srgbClr val="FF0000"/>
                </a:solidFill>
              </a:rPr>
              <a:t>Employee</a:t>
            </a:r>
            <a:r>
              <a:rPr lang="en-US" sz="2800" dirty="0"/>
              <a:t> class. Now we can use the </a:t>
            </a:r>
            <a:r>
              <a:rPr lang="en-US" sz="2800" dirty="0" err="1">
                <a:solidFill>
                  <a:srgbClr val="FF0000"/>
                </a:solidFill>
              </a:rPr>
              <a:t>setSalary</a:t>
            </a:r>
            <a:r>
              <a:rPr lang="en-US" sz="2800" dirty="0">
                <a:solidFill>
                  <a:srgbClr val="FF0000"/>
                </a:solidFill>
              </a:rPr>
              <a:t>( ) </a:t>
            </a:r>
            <a:r>
              <a:rPr lang="en-US" sz="2800" dirty="0"/>
              <a:t>method to set the value of the private attribute to</a:t>
            </a:r>
            <a:r>
              <a:rPr lang="en-US" sz="2800" b="1" dirty="0"/>
              <a:t> </a:t>
            </a:r>
            <a:r>
              <a:rPr lang="en-US" sz="2800" dirty="0">
                <a:solidFill>
                  <a:srgbClr val="FF0000"/>
                </a:solidFill>
              </a:rPr>
              <a:t>50000</a:t>
            </a:r>
            <a:r>
              <a:rPr lang="en-US" sz="2800" b="1" dirty="0"/>
              <a:t>.</a:t>
            </a:r>
            <a:r>
              <a:rPr lang="en-US" sz="2800" dirty="0"/>
              <a:t> Then we call the </a:t>
            </a:r>
            <a:r>
              <a:rPr lang="en-US" sz="2800" dirty="0" err="1">
                <a:solidFill>
                  <a:srgbClr val="FF0000"/>
                </a:solidFill>
              </a:rPr>
              <a:t>getSalary</a:t>
            </a:r>
            <a:r>
              <a:rPr lang="en-US" sz="2800" dirty="0">
                <a:solidFill>
                  <a:srgbClr val="FF0000"/>
                </a:solidFill>
              </a:rPr>
              <a:t>( )</a:t>
            </a:r>
            <a:r>
              <a:rPr lang="en-US" sz="2800" dirty="0"/>
              <a:t> method on the object to return the value.</a:t>
            </a:r>
          </a:p>
        </p:txBody>
      </p:sp>
    </p:spTree>
    <p:extLst>
      <p:ext uri="{BB962C8B-B14F-4D97-AF65-F5344CB8AC3E}">
        <p14:creationId xmlns:p14="http://schemas.microsoft.com/office/powerpoint/2010/main" val="3601537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AD8DDA-0A7D-6409-C780-FD210DBFB075}"/>
              </a:ext>
            </a:extLst>
          </p:cNvPr>
          <p:cNvSpPr>
            <a:spLocks noGrp="1"/>
          </p:cNvSpPr>
          <p:nvPr>
            <p:ph idx="1"/>
          </p:nvPr>
        </p:nvSpPr>
        <p:spPr>
          <a:xfrm>
            <a:off x="677334" y="795131"/>
            <a:ext cx="10268962" cy="5246232"/>
          </a:xfrm>
        </p:spPr>
        <p:txBody>
          <a:bodyPr>
            <a:normAutofit/>
          </a:bodyPr>
          <a:lstStyle/>
          <a:p>
            <a:pPr>
              <a:buFont typeface="Wingdings" panose="05000000000000000000" pitchFamily="2" charset="2"/>
              <a:buChar char="Ø"/>
            </a:pPr>
            <a:r>
              <a:rPr lang="en-US" sz="2800" dirty="0"/>
              <a:t>OOP is faster and easier to execute</a:t>
            </a:r>
          </a:p>
          <a:p>
            <a:pPr>
              <a:buFont typeface="Wingdings" panose="05000000000000000000" pitchFamily="2" charset="2"/>
              <a:buChar char="Ø"/>
            </a:pPr>
            <a:r>
              <a:rPr lang="en-US" sz="2800" dirty="0"/>
              <a:t>OOP provides a clear structure for the programs</a:t>
            </a:r>
          </a:p>
          <a:p>
            <a:pPr>
              <a:buFont typeface="Wingdings" panose="05000000000000000000" pitchFamily="2" charset="2"/>
              <a:buChar char="Ø"/>
            </a:pPr>
            <a:r>
              <a:rPr lang="en-US" sz="2800" dirty="0"/>
              <a:t>OOP helps to keep the C++ code DRY "Don't Repeat Yourself", and makes the code easier to maintain, modify and debug</a:t>
            </a:r>
          </a:p>
          <a:p>
            <a:pPr>
              <a:buFont typeface="Wingdings" panose="05000000000000000000" pitchFamily="2" charset="2"/>
              <a:buChar char="Ø"/>
            </a:pPr>
            <a:r>
              <a:rPr lang="en-US" sz="2800" dirty="0"/>
              <a:t>OOP makes it possible to create full reusable applications with less code and shorter development time</a:t>
            </a:r>
          </a:p>
          <a:p>
            <a:endParaRPr lang="en-US" sz="2800" dirty="0"/>
          </a:p>
        </p:txBody>
      </p:sp>
      <p:sp>
        <p:nvSpPr>
          <p:cNvPr id="4" name="Rectangle 3">
            <a:extLst>
              <a:ext uri="{FF2B5EF4-FFF2-40B4-BE49-F238E27FC236}">
                <a16:creationId xmlns:a16="http://schemas.microsoft.com/office/drawing/2014/main" id="{974013F8-310C-29E6-0613-EA1724704D7E}"/>
              </a:ext>
            </a:extLst>
          </p:cNvPr>
          <p:cNvSpPr/>
          <p:nvPr/>
        </p:nvSpPr>
        <p:spPr>
          <a:xfrm>
            <a:off x="901148" y="4426227"/>
            <a:ext cx="9356035" cy="1457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0000"/>
                </a:solidFill>
              </a:rPr>
              <a:t>Tip:</a:t>
            </a:r>
            <a:r>
              <a:rPr lang="en-US" sz="2400" dirty="0">
                <a:solidFill>
                  <a:srgbClr val="FF0000"/>
                </a:solidFill>
              </a:rPr>
              <a:t> The "Don't Repeat Yourself" (DRY) principle is about reducing the repetition of code. You should extract out the codes that are common for the application, and place them at a single place and reuse them instead of repeating it.</a:t>
            </a:r>
          </a:p>
        </p:txBody>
      </p:sp>
    </p:spTree>
    <p:extLst>
      <p:ext uri="{BB962C8B-B14F-4D97-AF65-F5344CB8AC3E}">
        <p14:creationId xmlns:p14="http://schemas.microsoft.com/office/powerpoint/2010/main" val="1848952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C7C7-B9F4-EA6F-ED10-9407E9C92FEC}"/>
              </a:ext>
            </a:extLst>
          </p:cNvPr>
          <p:cNvSpPr>
            <a:spLocks noGrp="1"/>
          </p:cNvSpPr>
          <p:nvPr>
            <p:ph type="title"/>
          </p:nvPr>
        </p:nvSpPr>
        <p:spPr>
          <a:xfrm>
            <a:off x="677334" y="609600"/>
            <a:ext cx="8596668" cy="678873"/>
          </a:xfrm>
        </p:spPr>
        <p:txBody>
          <a:bodyPr/>
          <a:lstStyle/>
          <a:p>
            <a:r>
              <a:rPr lang="en-US" b="1" dirty="0"/>
              <a:t>Why Encapsulation?</a:t>
            </a:r>
            <a:endParaRPr lang="en-US" dirty="0"/>
          </a:p>
        </p:txBody>
      </p:sp>
      <p:sp>
        <p:nvSpPr>
          <p:cNvPr id="3" name="Content Placeholder 2">
            <a:extLst>
              <a:ext uri="{FF2B5EF4-FFF2-40B4-BE49-F238E27FC236}">
                <a16:creationId xmlns:a16="http://schemas.microsoft.com/office/drawing/2014/main" id="{116512DD-ABD9-E987-AD28-F78A75664F31}"/>
              </a:ext>
            </a:extLst>
          </p:cNvPr>
          <p:cNvSpPr>
            <a:spLocks noGrp="1"/>
          </p:cNvSpPr>
          <p:nvPr>
            <p:ph idx="1"/>
          </p:nvPr>
        </p:nvSpPr>
        <p:spPr>
          <a:xfrm>
            <a:off x="677333" y="1288473"/>
            <a:ext cx="9865975" cy="4752889"/>
          </a:xfrm>
        </p:spPr>
        <p:txBody>
          <a:bodyPr>
            <a:normAutofit/>
          </a:bodyPr>
          <a:lstStyle/>
          <a:p>
            <a:pPr>
              <a:buFont typeface="Wingdings" panose="05000000000000000000" pitchFamily="2" charset="2"/>
              <a:buChar char="Ø"/>
            </a:pPr>
            <a:r>
              <a:rPr lang="en-US" sz="2800" dirty="0"/>
              <a:t>It is considered good practice to declare your class attributes as private (as often as you can). Encapsulation ensures better control of your data, because you (or others) can change one part of the code without affecting other parts</a:t>
            </a:r>
          </a:p>
          <a:p>
            <a:pPr>
              <a:buFont typeface="Wingdings" panose="05000000000000000000" pitchFamily="2" charset="2"/>
              <a:buChar char="Ø"/>
            </a:pPr>
            <a:r>
              <a:rPr lang="en-US" sz="2800" dirty="0"/>
              <a:t>Increased security of data</a:t>
            </a:r>
          </a:p>
          <a:p>
            <a:endParaRPr lang="en-US" sz="2800" dirty="0"/>
          </a:p>
        </p:txBody>
      </p:sp>
    </p:spTree>
    <p:extLst>
      <p:ext uri="{BB962C8B-B14F-4D97-AF65-F5344CB8AC3E}">
        <p14:creationId xmlns:p14="http://schemas.microsoft.com/office/powerpoint/2010/main" val="323646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8DFE-D6A9-A0B1-04EF-58C95BCDE6C1}"/>
              </a:ext>
            </a:extLst>
          </p:cNvPr>
          <p:cNvSpPr>
            <a:spLocks noGrp="1"/>
          </p:cNvSpPr>
          <p:nvPr>
            <p:ph type="title"/>
          </p:nvPr>
        </p:nvSpPr>
        <p:spPr>
          <a:xfrm>
            <a:off x="677334" y="609600"/>
            <a:ext cx="8596668" cy="817418"/>
          </a:xfrm>
        </p:spPr>
        <p:txBody>
          <a:bodyPr/>
          <a:lstStyle/>
          <a:p>
            <a:r>
              <a:rPr lang="en-US" b="1" dirty="0"/>
              <a:t>Inheritance</a:t>
            </a:r>
            <a:endParaRPr lang="en-US" dirty="0"/>
          </a:p>
        </p:txBody>
      </p:sp>
      <p:sp>
        <p:nvSpPr>
          <p:cNvPr id="3" name="Content Placeholder 2">
            <a:extLst>
              <a:ext uri="{FF2B5EF4-FFF2-40B4-BE49-F238E27FC236}">
                <a16:creationId xmlns:a16="http://schemas.microsoft.com/office/drawing/2014/main" id="{EDA95D0B-B8BE-3C27-A057-F2500E825CAC}"/>
              </a:ext>
            </a:extLst>
          </p:cNvPr>
          <p:cNvSpPr>
            <a:spLocks noGrp="1"/>
          </p:cNvSpPr>
          <p:nvPr>
            <p:ph idx="1"/>
          </p:nvPr>
        </p:nvSpPr>
        <p:spPr>
          <a:xfrm>
            <a:off x="677333" y="1427019"/>
            <a:ext cx="10669540" cy="5264726"/>
          </a:xfrm>
        </p:spPr>
        <p:txBody>
          <a:bodyPr>
            <a:normAutofit/>
          </a:bodyPr>
          <a:lstStyle/>
          <a:p>
            <a:r>
              <a:rPr lang="en-US" sz="2800" dirty="0"/>
              <a:t>In C++, it is possible to inherit attributes and methods from one class to another. We group the "inheritance concept" into two categories:</a:t>
            </a:r>
          </a:p>
          <a:p>
            <a:pPr lvl="1">
              <a:buFont typeface="Wingdings" panose="05000000000000000000" pitchFamily="2" charset="2"/>
              <a:buChar char="ü"/>
            </a:pPr>
            <a:r>
              <a:rPr lang="en-US" sz="2600" b="1" dirty="0"/>
              <a:t>derived class</a:t>
            </a:r>
            <a:r>
              <a:rPr lang="en-US" sz="2600" dirty="0"/>
              <a:t> (child) - the class that inherits from another class</a:t>
            </a:r>
          </a:p>
          <a:p>
            <a:pPr lvl="1">
              <a:buFont typeface="Wingdings" panose="05000000000000000000" pitchFamily="2" charset="2"/>
              <a:buChar char="ü"/>
            </a:pPr>
            <a:r>
              <a:rPr lang="en-US" sz="2600" b="1" dirty="0"/>
              <a:t>base class</a:t>
            </a:r>
            <a:r>
              <a:rPr lang="en-US" sz="2600" dirty="0"/>
              <a:t> (parent) - the class being inherited from</a:t>
            </a:r>
          </a:p>
          <a:p>
            <a:pPr marL="457200" lvl="1" indent="0">
              <a:buNone/>
            </a:pPr>
            <a:r>
              <a:rPr lang="en-US" sz="3200" dirty="0"/>
              <a:t>To inherit from a class, use the </a:t>
            </a:r>
            <a:r>
              <a:rPr lang="en-US" sz="3200" dirty="0">
                <a:solidFill>
                  <a:srgbClr val="FF0000"/>
                </a:solidFill>
              </a:rPr>
              <a:t>: </a:t>
            </a:r>
            <a:r>
              <a:rPr lang="en-US" sz="3200" dirty="0"/>
              <a:t>symbol.</a:t>
            </a:r>
          </a:p>
          <a:p>
            <a:pPr marL="457200" lvl="1" indent="0">
              <a:buNone/>
            </a:pPr>
            <a:r>
              <a:rPr lang="en-US" sz="3200" dirty="0"/>
              <a:t>In the example below, the </a:t>
            </a:r>
            <a:r>
              <a:rPr lang="en-US" sz="3200" dirty="0">
                <a:solidFill>
                  <a:srgbClr val="FF0000"/>
                </a:solidFill>
              </a:rPr>
              <a:t>car </a:t>
            </a:r>
            <a:r>
              <a:rPr lang="en-US" sz="3200" dirty="0"/>
              <a:t>class (child) inherits the attributes and methods from the </a:t>
            </a:r>
            <a:r>
              <a:rPr lang="en-US" sz="3200" dirty="0">
                <a:solidFill>
                  <a:srgbClr val="FF0000"/>
                </a:solidFill>
              </a:rPr>
              <a:t>Vehicle</a:t>
            </a:r>
            <a:r>
              <a:rPr lang="en-US" sz="3200" dirty="0"/>
              <a:t> class (parent):</a:t>
            </a:r>
            <a:endParaRPr lang="en-US" sz="2600" dirty="0">
              <a:solidFill>
                <a:srgbClr val="FF0000"/>
              </a:solidFill>
            </a:endParaRPr>
          </a:p>
          <a:p>
            <a:endParaRPr lang="en-US" sz="2800" dirty="0"/>
          </a:p>
        </p:txBody>
      </p:sp>
    </p:spTree>
    <p:extLst>
      <p:ext uri="{BB962C8B-B14F-4D97-AF65-F5344CB8AC3E}">
        <p14:creationId xmlns:p14="http://schemas.microsoft.com/office/powerpoint/2010/main" val="719390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090957-EE4A-7E46-C790-3E05DD967A52}"/>
              </a:ext>
            </a:extLst>
          </p:cNvPr>
          <p:cNvPicPr>
            <a:picLocks noChangeAspect="1"/>
          </p:cNvPicPr>
          <p:nvPr/>
        </p:nvPicPr>
        <p:blipFill rotWithShape="1">
          <a:blip r:embed="rId2"/>
          <a:srcRect l="17954" t="20996" r="37045" b="27464"/>
          <a:stretch/>
        </p:blipFill>
        <p:spPr>
          <a:xfrm>
            <a:off x="-1" y="-29387"/>
            <a:ext cx="10695709" cy="6887388"/>
          </a:xfrm>
          <a:prstGeom prst="rect">
            <a:avLst/>
          </a:prstGeom>
        </p:spPr>
      </p:pic>
    </p:spTree>
    <p:extLst>
      <p:ext uri="{BB962C8B-B14F-4D97-AF65-F5344CB8AC3E}">
        <p14:creationId xmlns:p14="http://schemas.microsoft.com/office/powerpoint/2010/main" val="3910110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400569-EF3F-D1E7-8F9E-ACDC1149E8B4}"/>
              </a:ext>
            </a:extLst>
          </p:cNvPr>
          <p:cNvPicPr>
            <a:picLocks noChangeAspect="1"/>
          </p:cNvPicPr>
          <p:nvPr/>
        </p:nvPicPr>
        <p:blipFill rotWithShape="1">
          <a:blip r:embed="rId2"/>
          <a:srcRect l="18409" t="33123" r="50000" b="47271"/>
          <a:stretch/>
        </p:blipFill>
        <p:spPr>
          <a:xfrm>
            <a:off x="166253" y="872836"/>
            <a:ext cx="8080345" cy="2819401"/>
          </a:xfrm>
          <a:prstGeom prst="rect">
            <a:avLst/>
          </a:prstGeom>
        </p:spPr>
      </p:pic>
      <p:pic>
        <p:nvPicPr>
          <p:cNvPr id="7" name="Picture 6">
            <a:extLst>
              <a:ext uri="{FF2B5EF4-FFF2-40B4-BE49-F238E27FC236}">
                <a16:creationId xmlns:a16="http://schemas.microsoft.com/office/drawing/2014/main" id="{BB9AD15D-BBBC-6B77-8016-1D3DA307480B}"/>
              </a:ext>
            </a:extLst>
          </p:cNvPr>
          <p:cNvPicPr>
            <a:picLocks noChangeAspect="1"/>
          </p:cNvPicPr>
          <p:nvPr/>
        </p:nvPicPr>
        <p:blipFill rotWithShape="1">
          <a:blip r:embed="rId3"/>
          <a:srcRect l="17727" t="39591" r="19318" b="46160"/>
          <a:stretch/>
        </p:blipFill>
        <p:spPr>
          <a:xfrm>
            <a:off x="166253" y="3692237"/>
            <a:ext cx="11921382" cy="1517072"/>
          </a:xfrm>
          <a:prstGeom prst="rect">
            <a:avLst/>
          </a:prstGeom>
        </p:spPr>
      </p:pic>
    </p:spTree>
    <p:extLst>
      <p:ext uri="{BB962C8B-B14F-4D97-AF65-F5344CB8AC3E}">
        <p14:creationId xmlns:p14="http://schemas.microsoft.com/office/powerpoint/2010/main" val="23302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8C72-E043-75B4-FFF6-C8642B1F570D}"/>
              </a:ext>
            </a:extLst>
          </p:cNvPr>
          <p:cNvSpPr>
            <a:spLocks noGrp="1"/>
          </p:cNvSpPr>
          <p:nvPr>
            <p:ph type="title"/>
          </p:nvPr>
        </p:nvSpPr>
        <p:spPr>
          <a:xfrm>
            <a:off x="677334" y="609600"/>
            <a:ext cx="8596668" cy="692727"/>
          </a:xfrm>
        </p:spPr>
        <p:txBody>
          <a:bodyPr/>
          <a:lstStyle/>
          <a:p>
            <a:r>
              <a:rPr lang="en-US" b="1" dirty="0"/>
              <a:t>Multilevel Inheritance</a:t>
            </a:r>
            <a:endParaRPr lang="en-US" dirty="0"/>
          </a:p>
        </p:txBody>
      </p:sp>
      <p:sp>
        <p:nvSpPr>
          <p:cNvPr id="3" name="Content Placeholder 2">
            <a:extLst>
              <a:ext uri="{FF2B5EF4-FFF2-40B4-BE49-F238E27FC236}">
                <a16:creationId xmlns:a16="http://schemas.microsoft.com/office/drawing/2014/main" id="{90038B35-060F-E0AE-2AB3-9E063193EA07}"/>
              </a:ext>
            </a:extLst>
          </p:cNvPr>
          <p:cNvSpPr>
            <a:spLocks noGrp="1"/>
          </p:cNvSpPr>
          <p:nvPr>
            <p:ph idx="1"/>
          </p:nvPr>
        </p:nvSpPr>
        <p:spPr>
          <a:xfrm>
            <a:off x="677333" y="1302327"/>
            <a:ext cx="10572557" cy="4739035"/>
          </a:xfrm>
        </p:spPr>
        <p:txBody>
          <a:bodyPr>
            <a:normAutofit/>
          </a:bodyPr>
          <a:lstStyle/>
          <a:p>
            <a:r>
              <a:rPr lang="en-US" sz="2800" dirty="0"/>
              <a:t>A class can also be derived from one class, which is already derived from another class.</a:t>
            </a:r>
          </a:p>
          <a:p>
            <a:r>
              <a:rPr lang="en-US" sz="2800" dirty="0"/>
              <a:t>In the following example, </a:t>
            </a:r>
            <a:r>
              <a:rPr lang="en-US" sz="2800" dirty="0" err="1">
                <a:solidFill>
                  <a:srgbClr val="FF0000"/>
                </a:solidFill>
              </a:rPr>
              <a:t>MyGrandChild</a:t>
            </a:r>
            <a:r>
              <a:rPr lang="en-US" sz="2800" dirty="0"/>
              <a:t> is derived from class (which is derived from </a:t>
            </a:r>
            <a:r>
              <a:rPr lang="en-US" sz="2800" dirty="0" err="1">
                <a:solidFill>
                  <a:srgbClr val="FF0000"/>
                </a:solidFill>
              </a:rPr>
              <a:t>Myclass</a:t>
            </a:r>
            <a:r>
              <a:rPr lang="en-US" sz="2800" dirty="0"/>
              <a:t>).</a:t>
            </a:r>
          </a:p>
        </p:txBody>
      </p:sp>
      <p:pic>
        <p:nvPicPr>
          <p:cNvPr id="5" name="Picture 4">
            <a:extLst>
              <a:ext uri="{FF2B5EF4-FFF2-40B4-BE49-F238E27FC236}">
                <a16:creationId xmlns:a16="http://schemas.microsoft.com/office/drawing/2014/main" id="{4C39C129-BBAE-6B7F-6ACD-72AED290B4E2}"/>
              </a:ext>
            </a:extLst>
          </p:cNvPr>
          <p:cNvPicPr>
            <a:picLocks noChangeAspect="1"/>
          </p:cNvPicPr>
          <p:nvPr/>
        </p:nvPicPr>
        <p:blipFill rotWithShape="1">
          <a:blip r:embed="rId2"/>
          <a:srcRect l="17841" t="44239" r="38750" b="24635"/>
          <a:stretch/>
        </p:blipFill>
        <p:spPr>
          <a:xfrm>
            <a:off x="803563" y="3429000"/>
            <a:ext cx="8505701" cy="3429000"/>
          </a:xfrm>
          <a:prstGeom prst="rect">
            <a:avLst/>
          </a:prstGeom>
        </p:spPr>
      </p:pic>
    </p:spTree>
    <p:extLst>
      <p:ext uri="{BB962C8B-B14F-4D97-AF65-F5344CB8AC3E}">
        <p14:creationId xmlns:p14="http://schemas.microsoft.com/office/powerpoint/2010/main" val="916103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715ED-B8C6-D5A1-0162-1EC6C1AD3B03}"/>
              </a:ext>
            </a:extLst>
          </p:cNvPr>
          <p:cNvPicPr>
            <a:picLocks noChangeAspect="1"/>
          </p:cNvPicPr>
          <p:nvPr/>
        </p:nvPicPr>
        <p:blipFill rotWithShape="1">
          <a:blip r:embed="rId2"/>
          <a:srcRect l="18296" t="21400" r="39431" b="37772"/>
          <a:stretch/>
        </p:blipFill>
        <p:spPr>
          <a:xfrm>
            <a:off x="0" y="385879"/>
            <a:ext cx="11208327" cy="6086242"/>
          </a:xfrm>
          <a:prstGeom prst="rect">
            <a:avLst/>
          </a:prstGeom>
        </p:spPr>
      </p:pic>
    </p:spTree>
    <p:extLst>
      <p:ext uri="{BB962C8B-B14F-4D97-AF65-F5344CB8AC3E}">
        <p14:creationId xmlns:p14="http://schemas.microsoft.com/office/powerpoint/2010/main" val="2939214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55324-7F7B-B226-97AC-7250F6812677}"/>
              </a:ext>
            </a:extLst>
          </p:cNvPr>
          <p:cNvSpPr>
            <a:spLocks noGrp="1"/>
          </p:cNvSpPr>
          <p:nvPr>
            <p:ph type="title"/>
          </p:nvPr>
        </p:nvSpPr>
        <p:spPr>
          <a:xfrm>
            <a:off x="677334" y="609600"/>
            <a:ext cx="8596668" cy="748145"/>
          </a:xfrm>
        </p:spPr>
        <p:txBody>
          <a:bodyPr/>
          <a:lstStyle/>
          <a:p>
            <a:r>
              <a:rPr lang="en-US" b="1" dirty="0"/>
              <a:t>Multiple Inheritance</a:t>
            </a:r>
            <a:endParaRPr lang="en-US" dirty="0"/>
          </a:p>
        </p:txBody>
      </p:sp>
      <p:sp>
        <p:nvSpPr>
          <p:cNvPr id="3" name="Content Placeholder 2">
            <a:extLst>
              <a:ext uri="{FF2B5EF4-FFF2-40B4-BE49-F238E27FC236}">
                <a16:creationId xmlns:a16="http://schemas.microsoft.com/office/drawing/2014/main" id="{77AA2F05-9FDD-750A-2BBE-308E76976D7A}"/>
              </a:ext>
            </a:extLst>
          </p:cNvPr>
          <p:cNvSpPr>
            <a:spLocks noGrp="1"/>
          </p:cNvSpPr>
          <p:nvPr>
            <p:ph idx="1"/>
          </p:nvPr>
        </p:nvSpPr>
        <p:spPr>
          <a:xfrm>
            <a:off x="677334" y="1357745"/>
            <a:ext cx="9561175" cy="4683617"/>
          </a:xfrm>
        </p:spPr>
        <p:txBody>
          <a:bodyPr>
            <a:normAutofit/>
          </a:bodyPr>
          <a:lstStyle/>
          <a:p>
            <a:r>
              <a:rPr lang="en-US" sz="2800" dirty="0"/>
              <a:t>A class can also be derived from more than one base class, using a </a:t>
            </a:r>
            <a:r>
              <a:rPr lang="en-US" sz="2800" b="1" dirty="0"/>
              <a:t>comma-separated list:</a:t>
            </a:r>
            <a:endParaRPr lang="en-US" sz="2800" dirty="0"/>
          </a:p>
        </p:txBody>
      </p:sp>
      <p:pic>
        <p:nvPicPr>
          <p:cNvPr id="5" name="Picture 4">
            <a:extLst>
              <a:ext uri="{FF2B5EF4-FFF2-40B4-BE49-F238E27FC236}">
                <a16:creationId xmlns:a16="http://schemas.microsoft.com/office/drawing/2014/main" id="{F6CD84B5-D9D2-C9C3-F385-E81A9E0B6482}"/>
              </a:ext>
            </a:extLst>
          </p:cNvPr>
          <p:cNvPicPr>
            <a:picLocks noChangeAspect="1"/>
          </p:cNvPicPr>
          <p:nvPr/>
        </p:nvPicPr>
        <p:blipFill rotWithShape="1">
          <a:blip r:embed="rId2"/>
          <a:srcRect l="17954" t="38581" r="45760" b="30697"/>
          <a:stretch/>
        </p:blipFill>
        <p:spPr>
          <a:xfrm>
            <a:off x="677333" y="2549236"/>
            <a:ext cx="9051773" cy="4308764"/>
          </a:xfrm>
          <a:prstGeom prst="rect">
            <a:avLst/>
          </a:prstGeom>
        </p:spPr>
      </p:pic>
    </p:spTree>
    <p:extLst>
      <p:ext uri="{BB962C8B-B14F-4D97-AF65-F5344CB8AC3E}">
        <p14:creationId xmlns:p14="http://schemas.microsoft.com/office/powerpoint/2010/main" val="3929021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87C38C-1EB6-5204-7F34-C6CBAB1D0D97}"/>
              </a:ext>
            </a:extLst>
          </p:cNvPr>
          <p:cNvPicPr>
            <a:picLocks noChangeAspect="1"/>
          </p:cNvPicPr>
          <p:nvPr/>
        </p:nvPicPr>
        <p:blipFill rotWithShape="1">
          <a:blip r:embed="rId2"/>
          <a:srcRect l="18181" t="29888" r="33978" b="15539"/>
          <a:stretch/>
        </p:blipFill>
        <p:spPr>
          <a:xfrm>
            <a:off x="-1" y="0"/>
            <a:ext cx="10655069" cy="6833416"/>
          </a:xfrm>
          <a:prstGeom prst="rect">
            <a:avLst/>
          </a:prstGeom>
        </p:spPr>
      </p:pic>
    </p:spTree>
    <p:extLst>
      <p:ext uri="{BB962C8B-B14F-4D97-AF65-F5344CB8AC3E}">
        <p14:creationId xmlns:p14="http://schemas.microsoft.com/office/powerpoint/2010/main" val="1265995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3E87E-CD53-10CC-94CA-146D04943179}"/>
              </a:ext>
            </a:extLst>
          </p:cNvPr>
          <p:cNvSpPr>
            <a:spLocks noGrp="1"/>
          </p:cNvSpPr>
          <p:nvPr>
            <p:ph type="title"/>
          </p:nvPr>
        </p:nvSpPr>
        <p:spPr>
          <a:xfrm>
            <a:off x="677333" y="214745"/>
            <a:ext cx="8596668" cy="789709"/>
          </a:xfrm>
        </p:spPr>
        <p:txBody>
          <a:bodyPr/>
          <a:lstStyle/>
          <a:p>
            <a:r>
              <a:rPr lang="en-US" b="1" dirty="0"/>
              <a:t>Access Specifiers</a:t>
            </a:r>
            <a:endParaRPr lang="en-US" dirty="0"/>
          </a:p>
        </p:txBody>
      </p:sp>
      <p:sp>
        <p:nvSpPr>
          <p:cNvPr id="3" name="Content Placeholder 2">
            <a:extLst>
              <a:ext uri="{FF2B5EF4-FFF2-40B4-BE49-F238E27FC236}">
                <a16:creationId xmlns:a16="http://schemas.microsoft.com/office/drawing/2014/main" id="{B30D55EB-22B4-963F-F9EF-774152DD9521}"/>
              </a:ext>
            </a:extLst>
          </p:cNvPr>
          <p:cNvSpPr>
            <a:spLocks noGrp="1"/>
          </p:cNvSpPr>
          <p:nvPr>
            <p:ph idx="1"/>
          </p:nvPr>
        </p:nvSpPr>
        <p:spPr>
          <a:xfrm>
            <a:off x="677333" y="1004455"/>
            <a:ext cx="9907539" cy="5036908"/>
          </a:xfrm>
        </p:spPr>
        <p:txBody>
          <a:bodyPr>
            <a:normAutofit/>
          </a:bodyPr>
          <a:lstStyle/>
          <a:p>
            <a:r>
              <a:rPr lang="en-US" sz="2800" dirty="0"/>
              <a:t>You learned from the </a:t>
            </a:r>
            <a:r>
              <a:rPr lang="en-US" sz="2800" dirty="0">
                <a:hlinkClick r:id="rId2"/>
              </a:rPr>
              <a:t>Access Specifiers</a:t>
            </a:r>
            <a:r>
              <a:rPr lang="en-US" sz="2800" dirty="0"/>
              <a:t> chapter that there are three specifiers available in C++. Until now, we have only used </a:t>
            </a:r>
            <a:r>
              <a:rPr lang="en-US" sz="2800" dirty="0">
                <a:solidFill>
                  <a:srgbClr val="FF0000"/>
                </a:solidFill>
              </a:rPr>
              <a:t>public</a:t>
            </a:r>
            <a:r>
              <a:rPr lang="en-US" sz="2800" dirty="0"/>
              <a:t> (members of a class are accessible from outside the class) and </a:t>
            </a:r>
            <a:r>
              <a:rPr lang="en-US" sz="2800" dirty="0">
                <a:solidFill>
                  <a:srgbClr val="FF0000"/>
                </a:solidFill>
              </a:rPr>
              <a:t>private</a:t>
            </a:r>
            <a:r>
              <a:rPr lang="en-US" sz="2800" dirty="0"/>
              <a:t> (members can only be accessed within the class). The third specifier, </a:t>
            </a:r>
            <a:r>
              <a:rPr lang="en-US" sz="2800" dirty="0">
                <a:solidFill>
                  <a:srgbClr val="FF0000"/>
                </a:solidFill>
              </a:rPr>
              <a:t>protected</a:t>
            </a:r>
            <a:r>
              <a:rPr lang="en-US" sz="2800" dirty="0"/>
              <a:t> , is similar to </a:t>
            </a:r>
            <a:r>
              <a:rPr lang="en-US" sz="2800" dirty="0">
                <a:solidFill>
                  <a:srgbClr val="FF0000"/>
                </a:solidFill>
              </a:rPr>
              <a:t>private</a:t>
            </a:r>
            <a:r>
              <a:rPr lang="en-US" sz="2800" dirty="0"/>
              <a:t> , but it can also be accessed in the </a:t>
            </a:r>
            <a:r>
              <a:rPr lang="en-US" sz="2800" b="1" dirty="0"/>
              <a:t>inherited</a:t>
            </a:r>
            <a:r>
              <a:rPr lang="en-US" sz="2800" dirty="0"/>
              <a:t> class:</a:t>
            </a:r>
          </a:p>
        </p:txBody>
      </p:sp>
      <p:pic>
        <p:nvPicPr>
          <p:cNvPr id="5" name="Picture 4">
            <a:extLst>
              <a:ext uri="{FF2B5EF4-FFF2-40B4-BE49-F238E27FC236}">
                <a16:creationId xmlns:a16="http://schemas.microsoft.com/office/drawing/2014/main" id="{B9CCF342-1619-CB68-085E-1B57373DAC8A}"/>
              </a:ext>
            </a:extLst>
          </p:cNvPr>
          <p:cNvPicPr>
            <a:picLocks noChangeAspect="1"/>
          </p:cNvPicPr>
          <p:nvPr/>
        </p:nvPicPr>
        <p:blipFill rotWithShape="1">
          <a:blip r:embed="rId3"/>
          <a:srcRect l="18068" t="33931" r="36023" b="40602"/>
          <a:stretch/>
        </p:blipFill>
        <p:spPr>
          <a:xfrm>
            <a:off x="955963" y="4073236"/>
            <a:ext cx="8842585" cy="2757835"/>
          </a:xfrm>
          <a:prstGeom prst="rect">
            <a:avLst/>
          </a:prstGeom>
        </p:spPr>
      </p:pic>
    </p:spTree>
    <p:extLst>
      <p:ext uri="{BB962C8B-B14F-4D97-AF65-F5344CB8AC3E}">
        <p14:creationId xmlns:p14="http://schemas.microsoft.com/office/powerpoint/2010/main" val="1143686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D4115-1455-A651-994C-DA18C61507DA}"/>
              </a:ext>
            </a:extLst>
          </p:cNvPr>
          <p:cNvPicPr>
            <a:picLocks noChangeAspect="1"/>
          </p:cNvPicPr>
          <p:nvPr/>
        </p:nvPicPr>
        <p:blipFill rotWithShape="1">
          <a:blip r:embed="rId2"/>
          <a:srcRect l="18295" t="19783" r="35455" b="19379"/>
          <a:stretch/>
        </p:blipFill>
        <p:spPr>
          <a:xfrm>
            <a:off x="-1" y="0"/>
            <a:ext cx="9282545" cy="6864979"/>
          </a:xfrm>
          <a:prstGeom prst="rect">
            <a:avLst/>
          </a:prstGeom>
        </p:spPr>
      </p:pic>
    </p:spTree>
    <p:extLst>
      <p:ext uri="{BB962C8B-B14F-4D97-AF65-F5344CB8AC3E}">
        <p14:creationId xmlns:p14="http://schemas.microsoft.com/office/powerpoint/2010/main" val="3436360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3138-AC70-28B2-65E3-290A5505CAF1}"/>
              </a:ext>
            </a:extLst>
          </p:cNvPr>
          <p:cNvSpPr>
            <a:spLocks noGrp="1"/>
          </p:cNvSpPr>
          <p:nvPr>
            <p:ph type="title"/>
          </p:nvPr>
        </p:nvSpPr>
        <p:spPr>
          <a:xfrm>
            <a:off x="677334" y="609600"/>
            <a:ext cx="8596668" cy="755374"/>
          </a:xfrm>
        </p:spPr>
        <p:txBody>
          <a:bodyPr/>
          <a:lstStyle/>
          <a:p>
            <a:r>
              <a:rPr lang="en-US" b="1" dirty="0"/>
              <a:t>What are Classes and Objects?</a:t>
            </a:r>
            <a:endParaRPr lang="en-US" dirty="0"/>
          </a:p>
        </p:txBody>
      </p:sp>
      <p:sp>
        <p:nvSpPr>
          <p:cNvPr id="3" name="Content Placeholder 2">
            <a:extLst>
              <a:ext uri="{FF2B5EF4-FFF2-40B4-BE49-F238E27FC236}">
                <a16:creationId xmlns:a16="http://schemas.microsoft.com/office/drawing/2014/main" id="{F69D93A5-84A2-0A39-3CB7-1556B3CB5BDF}"/>
              </a:ext>
            </a:extLst>
          </p:cNvPr>
          <p:cNvSpPr>
            <a:spLocks noGrp="1"/>
          </p:cNvSpPr>
          <p:nvPr>
            <p:ph idx="1"/>
          </p:nvPr>
        </p:nvSpPr>
        <p:spPr>
          <a:xfrm>
            <a:off x="677333" y="1364975"/>
            <a:ext cx="9553345" cy="4676388"/>
          </a:xfrm>
        </p:spPr>
        <p:txBody>
          <a:bodyPr>
            <a:normAutofit/>
          </a:bodyPr>
          <a:lstStyle/>
          <a:p>
            <a:r>
              <a:rPr lang="en-US" sz="2800" dirty="0"/>
              <a:t>Classes and objects are the two main aspects of object-oriented programming.</a:t>
            </a:r>
          </a:p>
          <a:p>
            <a:r>
              <a:rPr lang="en-US" sz="2800" dirty="0"/>
              <a:t>Look at the following illustration to see the difference between class and objects:</a:t>
            </a:r>
          </a:p>
          <a:p>
            <a:endParaRPr lang="en-US" sz="2800" dirty="0"/>
          </a:p>
        </p:txBody>
      </p:sp>
      <p:pic>
        <p:nvPicPr>
          <p:cNvPr id="5" name="Picture 4">
            <a:extLst>
              <a:ext uri="{FF2B5EF4-FFF2-40B4-BE49-F238E27FC236}">
                <a16:creationId xmlns:a16="http://schemas.microsoft.com/office/drawing/2014/main" id="{C7907CF5-C513-7A9B-28DC-03E3022F7B1E}"/>
              </a:ext>
            </a:extLst>
          </p:cNvPr>
          <p:cNvPicPr>
            <a:picLocks noChangeAspect="1"/>
          </p:cNvPicPr>
          <p:nvPr/>
        </p:nvPicPr>
        <p:blipFill rotWithShape="1">
          <a:blip r:embed="rId2"/>
          <a:srcRect l="18696" t="31778" r="17500" b="37579"/>
          <a:stretch/>
        </p:blipFill>
        <p:spPr>
          <a:xfrm>
            <a:off x="1086154" y="3429000"/>
            <a:ext cx="11054817" cy="2985052"/>
          </a:xfrm>
          <a:prstGeom prst="rect">
            <a:avLst/>
          </a:prstGeom>
        </p:spPr>
      </p:pic>
    </p:spTree>
    <p:extLst>
      <p:ext uri="{BB962C8B-B14F-4D97-AF65-F5344CB8AC3E}">
        <p14:creationId xmlns:p14="http://schemas.microsoft.com/office/powerpoint/2010/main" val="2530583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7A4B-7477-1992-DB31-4591AD23C417}"/>
              </a:ext>
            </a:extLst>
          </p:cNvPr>
          <p:cNvSpPr>
            <a:spLocks noGrp="1"/>
          </p:cNvSpPr>
          <p:nvPr>
            <p:ph type="title"/>
          </p:nvPr>
        </p:nvSpPr>
        <p:spPr>
          <a:xfrm>
            <a:off x="677334" y="152400"/>
            <a:ext cx="8596668" cy="678873"/>
          </a:xfrm>
        </p:spPr>
        <p:txBody>
          <a:bodyPr/>
          <a:lstStyle/>
          <a:p>
            <a:r>
              <a:rPr lang="en-US" b="1" dirty="0"/>
              <a:t>Polymorphism</a:t>
            </a:r>
            <a:endParaRPr lang="en-US" dirty="0"/>
          </a:p>
        </p:txBody>
      </p:sp>
      <p:sp>
        <p:nvSpPr>
          <p:cNvPr id="3" name="Content Placeholder 2">
            <a:extLst>
              <a:ext uri="{FF2B5EF4-FFF2-40B4-BE49-F238E27FC236}">
                <a16:creationId xmlns:a16="http://schemas.microsoft.com/office/drawing/2014/main" id="{A0680487-3DD8-F2AA-ACE0-3AB3755E7B53}"/>
              </a:ext>
            </a:extLst>
          </p:cNvPr>
          <p:cNvSpPr>
            <a:spLocks noGrp="1"/>
          </p:cNvSpPr>
          <p:nvPr>
            <p:ph idx="1"/>
          </p:nvPr>
        </p:nvSpPr>
        <p:spPr>
          <a:xfrm>
            <a:off x="677334" y="831273"/>
            <a:ext cx="10198484" cy="5874327"/>
          </a:xfrm>
        </p:spPr>
        <p:txBody>
          <a:bodyPr>
            <a:normAutofit lnSpcReduction="10000"/>
          </a:bodyPr>
          <a:lstStyle/>
          <a:p>
            <a:r>
              <a:rPr lang="en-US" sz="2800" dirty="0"/>
              <a:t>Polymorphism means "many forms", and it occurs when we have many classes that are related to each other by inheritance.</a:t>
            </a:r>
          </a:p>
          <a:p>
            <a:r>
              <a:rPr lang="en-US" sz="2800" dirty="0"/>
              <a:t>Like we specified in the previous chapter; </a:t>
            </a:r>
            <a:r>
              <a:rPr lang="en-US" sz="2800" b="1" dirty="0">
                <a:hlinkClick r:id="rId2"/>
              </a:rPr>
              <a:t>Inheritance</a:t>
            </a:r>
            <a:r>
              <a:rPr lang="en-US" sz="2800" dirty="0"/>
              <a:t> lets us inherit attributes and methods from another class. </a:t>
            </a:r>
            <a:r>
              <a:rPr lang="en-US" sz="2800" b="1" dirty="0"/>
              <a:t>Polymorphism</a:t>
            </a:r>
            <a:r>
              <a:rPr lang="en-US" sz="2800" dirty="0"/>
              <a:t> uses those methods to perform different tasks. This allows us to perform a single action in different ways.</a:t>
            </a:r>
          </a:p>
          <a:p>
            <a:r>
              <a:rPr lang="en-US" sz="2800" dirty="0"/>
              <a:t>For example, think of a base class called </a:t>
            </a:r>
            <a:r>
              <a:rPr lang="en-US" sz="2800" dirty="0">
                <a:solidFill>
                  <a:srgbClr val="FF0000"/>
                </a:solidFill>
              </a:rPr>
              <a:t>Animal</a:t>
            </a:r>
            <a:r>
              <a:rPr lang="en-US" sz="2800" dirty="0"/>
              <a:t> that has a method called </a:t>
            </a:r>
            <a:r>
              <a:rPr lang="en-US" sz="2800" dirty="0" err="1">
                <a:solidFill>
                  <a:srgbClr val="FF0000"/>
                </a:solidFill>
              </a:rPr>
              <a:t>animalsound</a:t>
            </a:r>
            <a:r>
              <a:rPr lang="en-US" sz="2800" dirty="0">
                <a:solidFill>
                  <a:srgbClr val="FF0000"/>
                </a:solidFill>
              </a:rPr>
              <a:t>()</a:t>
            </a:r>
            <a:r>
              <a:rPr lang="en-US" sz="2800" dirty="0"/>
              <a:t>. Derived classes of Animals could be Pigs, Cats, Dogs, Birds - And they also have their own implementation of an animal sound (the pig oinks, and the cat meows, etc.):</a:t>
            </a:r>
          </a:p>
        </p:txBody>
      </p:sp>
    </p:spTree>
    <p:extLst>
      <p:ext uri="{BB962C8B-B14F-4D97-AF65-F5344CB8AC3E}">
        <p14:creationId xmlns:p14="http://schemas.microsoft.com/office/powerpoint/2010/main" val="1206224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99BC1-D8B9-87AF-BD99-16AEA7E4F8AB}"/>
              </a:ext>
            </a:extLst>
          </p:cNvPr>
          <p:cNvPicPr>
            <a:picLocks noChangeAspect="1"/>
          </p:cNvPicPr>
          <p:nvPr/>
        </p:nvPicPr>
        <p:blipFill rotWithShape="1">
          <a:blip r:embed="rId2"/>
          <a:srcRect l="17955" t="24230" r="31818" b="21400"/>
          <a:stretch/>
        </p:blipFill>
        <p:spPr>
          <a:xfrm>
            <a:off x="-27709" y="0"/>
            <a:ext cx="11268534" cy="6858000"/>
          </a:xfrm>
          <a:prstGeom prst="rect">
            <a:avLst/>
          </a:prstGeom>
        </p:spPr>
      </p:pic>
    </p:spTree>
    <p:extLst>
      <p:ext uri="{BB962C8B-B14F-4D97-AF65-F5344CB8AC3E}">
        <p14:creationId xmlns:p14="http://schemas.microsoft.com/office/powerpoint/2010/main" val="4107949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D623E4-566C-7A35-5CB1-E15923FCA21D}"/>
              </a:ext>
            </a:extLst>
          </p:cNvPr>
          <p:cNvPicPr>
            <a:picLocks noChangeAspect="1"/>
          </p:cNvPicPr>
          <p:nvPr/>
        </p:nvPicPr>
        <p:blipFill rotWithShape="1">
          <a:blip r:embed="rId2"/>
          <a:srcRect l="18523" t="38984" r="50000" b="38379"/>
          <a:stretch/>
        </p:blipFill>
        <p:spPr>
          <a:xfrm>
            <a:off x="235528" y="140721"/>
            <a:ext cx="8132618" cy="3288279"/>
          </a:xfrm>
          <a:prstGeom prst="rect">
            <a:avLst/>
          </a:prstGeom>
        </p:spPr>
      </p:pic>
      <p:sp>
        <p:nvSpPr>
          <p:cNvPr id="6" name="TextBox 5">
            <a:extLst>
              <a:ext uri="{FF2B5EF4-FFF2-40B4-BE49-F238E27FC236}">
                <a16:creationId xmlns:a16="http://schemas.microsoft.com/office/drawing/2014/main" id="{A9051053-47CA-A2C9-D895-256362F23018}"/>
              </a:ext>
            </a:extLst>
          </p:cNvPr>
          <p:cNvSpPr txBox="1"/>
          <p:nvPr/>
        </p:nvSpPr>
        <p:spPr>
          <a:xfrm>
            <a:off x="235528" y="3948545"/>
            <a:ext cx="11139054" cy="2246769"/>
          </a:xfrm>
          <a:prstGeom prst="rect">
            <a:avLst/>
          </a:prstGeom>
          <a:noFill/>
        </p:spPr>
        <p:txBody>
          <a:bodyPr wrap="square" rtlCol="0">
            <a:spAutoFit/>
          </a:bodyPr>
          <a:lstStyle/>
          <a:p>
            <a:r>
              <a:rPr lang="en-US" sz="2800" dirty="0"/>
              <a:t>Remember from the </a:t>
            </a:r>
            <a:r>
              <a:rPr lang="en-US" sz="2800" dirty="0">
                <a:hlinkClick r:id="rId3"/>
              </a:rPr>
              <a:t>Inheritance chapter</a:t>
            </a:r>
            <a:r>
              <a:rPr lang="en-US" sz="2800" dirty="0"/>
              <a:t> that we use the </a:t>
            </a:r>
            <a:r>
              <a:rPr lang="en-US" sz="2800" dirty="0">
                <a:solidFill>
                  <a:srgbClr val="FF0000"/>
                </a:solidFill>
              </a:rPr>
              <a:t>: </a:t>
            </a:r>
            <a:r>
              <a:rPr lang="en-US" sz="2800" dirty="0"/>
              <a:t>symbol to inherit from a class. </a:t>
            </a:r>
          </a:p>
          <a:p>
            <a:endParaRPr lang="km-KH" sz="2800" dirty="0"/>
          </a:p>
          <a:p>
            <a:r>
              <a:rPr lang="en-US" sz="2800" dirty="0"/>
              <a:t>Now we can create</a:t>
            </a:r>
            <a:r>
              <a:rPr lang="km-KH" sz="2800" dirty="0"/>
              <a:t>​</a:t>
            </a:r>
            <a:r>
              <a:rPr lang="en-US" sz="2800" dirty="0"/>
              <a:t> </a:t>
            </a:r>
            <a:r>
              <a:rPr lang="en-US" sz="2800" dirty="0">
                <a:solidFill>
                  <a:srgbClr val="FF0000"/>
                </a:solidFill>
              </a:rPr>
              <a:t>Pic</a:t>
            </a:r>
            <a:r>
              <a:rPr lang="en-US" sz="2800" dirty="0"/>
              <a:t> and </a:t>
            </a:r>
            <a:r>
              <a:rPr lang="en-US" sz="2800" dirty="0">
                <a:solidFill>
                  <a:srgbClr val="FF0000"/>
                </a:solidFill>
              </a:rPr>
              <a:t>Dog</a:t>
            </a:r>
            <a:r>
              <a:rPr lang="en-US" sz="2800" dirty="0"/>
              <a:t> objects and override the</a:t>
            </a:r>
            <a:r>
              <a:rPr lang="km-KH" sz="2800" dirty="0"/>
              <a:t>​ </a:t>
            </a:r>
            <a:r>
              <a:rPr lang="en-US" sz="2800" dirty="0" err="1">
                <a:solidFill>
                  <a:srgbClr val="FF0000"/>
                </a:solidFill>
              </a:rPr>
              <a:t>animalSound</a:t>
            </a:r>
            <a:r>
              <a:rPr lang="en-US" sz="2800" dirty="0">
                <a:solidFill>
                  <a:srgbClr val="FF0000"/>
                </a:solidFill>
              </a:rPr>
              <a:t>( ) </a:t>
            </a:r>
            <a:r>
              <a:rPr lang="en-US" sz="2800" dirty="0"/>
              <a:t>method: </a:t>
            </a:r>
          </a:p>
        </p:txBody>
      </p:sp>
    </p:spTree>
    <p:extLst>
      <p:ext uri="{BB962C8B-B14F-4D97-AF65-F5344CB8AC3E}">
        <p14:creationId xmlns:p14="http://schemas.microsoft.com/office/powerpoint/2010/main" val="1580910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8DDA88-C5A1-4C1A-F1A5-F2DB62B889A8}"/>
              </a:ext>
            </a:extLst>
          </p:cNvPr>
          <p:cNvPicPr>
            <a:picLocks noChangeAspect="1"/>
          </p:cNvPicPr>
          <p:nvPr/>
        </p:nvPicPr>
        <p:blipFill rotWithShape="1">
          <a:blip r:embed="rId2"/>
          <a:srcRect l="17841" t="22815" r="32387" b="21400"/>
          <a:stretch/>
        </p:blipFill>
        <p:spPr>
          <a:xfrm>
            <a:off x="-17768" y="0"/>
            <a:ext cx="10921295" cy="6881911"/>
          </a:xfrm>
          <a:prstGeom prst="rect">
            <a:avLst/>
          </a:prstGeom>
        </p:spPr>
      </p:pic>
    </p:spTree>
    <p:extLst>
      <p:ext uri="{BB962C8B-B14F-4D97-AF65-F5344CB8AC3E}">
        <p14:creationId xmlns:p14="http://schemas.microsoft.com/office/powerpoint/2010/main" val="1203240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4C754-1419-C9C5-6E22-89CD4D9FD8C3}"/>
              </a:ext>
            </a:extLst>
          </p:cNvPr>
          <p:cNvPicPr>
            <a:picLocks noChangeAspect="1"/>
          </p:cNvPicPr>
          <p:nvPr/>
        </p:nvPicPr>
        <p:blipFill rotWithShape="1">
          <a:blip r:embed="rId2"/>
          <a:srcRect l="18409" t="24028" r="39773" b="20389"/>
          <a:stretch/>
        </p:blipFill>
        <p:spPr>
          <a:xfrm>
            <a:off x="0" y="0"/>
            <a:ext cx="9213273" cy="6884918"/>
          </a:xfrm>
          <a:prstGeom prst="rect">
            <a:avLst/>
          </a:prstGeom>
        </p:spPr>
      </p:pic>
      <p:sp>
        <p:nvSpPr>
          <p:cNvPr id="6" name="TextBox 5">
            <a:extLst>
              <a:ext uri="{FF2B5EF4-FFF2-40B4-BE49-F238E27FC236}">
                <a16:creationId xmlns:a16="http://schemas.microsoft.com/office/drawing/2014/main" id="{A49A7D9F-362B-2FEF-392F-6B6D964A1C89}"/>
              </a:ext>
            </a:extLst>
          </p:cNvPr>
          <p:cNvSpPr txBox="1"/>
          <p:nvPr/>
        </p:nvSpPr>
        <p:spPr>
          <a:xfrm>
            <a:off x="3463636" y="2369127"/>
            <a:ext cx="8728363" cy="1938992"/>
          </a:xfrm>
          <a:prstGeom prst="rect">
            <a:avLst/>
          </a:prstGeom>
          <a:solidFill>
            <a:srgbClr val="FFFF00"/>
          </a:solidFill>
        </p:spPr>
        <p:txBody>
          <a:bodyPr wrap="square" rtlCol="0">
            <a:spAutoFit/>
          </a:bodyPr>
          <a:lstStyle/>
          <a:p>
            <a:endParaRPr lang="km-KH" sz="2400" b="1" dirty="0">
              <a:solidFill>
                <a:srgbClr val="FF0000"/>
              </a:solidFill>
            </a:endParaRPr>
          </a:p>
          <a:p>
            <a:r>
              <a:rPr lang="en-US" sz="2400" b="1" dirty="0">
                <a:solidFill>
                  <a:srgbClr val="FF0000"/>
                </a:solidFill>
              </a:rPr>
              <a:t>Why And When To Use "Inheritance" and "Polymorphism"?</a:t>
            </a:r>
            <a:endParaRPr lang="km-KH" sz="2400" b="1" dirty="0">
              <a:solidFill>
                <a:srgbClr val="FF0000"/>
              </a:solidFill>
            </a:endParaRPr>
          </a:p>
          <a:p>
            <a:r>
              <a:rPr lang="en-US" sz="2400" dirty="0"/>
              <a:t>- It is useful for code reusability: reuse attributes and methods of an existing class when you create a new class.</a:t>
            </a:r>
            <a:endParaRPr lang="en-US" sz="2400" b="1" dirty="0">
              <a:solidFill>
                <a:srgbClr val="FF0000"/>
              </a:solidFill>
            </a:endParaRPr>
          </a:p>
          <a:p>
            <a:endParaRPr lang="en-US" sz="2400" dirty="0">
              <a:solidFill>
                <a:srgbClr val="FF0000"/>
              </a:solidFill>
            </a:endParaRPr>
          </a:p>
        </p:txBody>
      </p:sp>
    </p:spTree>
    <p:extLst>
      <p:ext uri="{BB962C8B-B14F-4D97-AF65-F5344CB8AC3E}">
        <p14:creationId xmlns:p14="http://schemas.microsoft.com/office/powerpoint/2010/main" val="2224196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3432-8FDB-9B22-516B-D20C0049B990}"/>
              </a:ext>
            </a:extLst>
          </p:cNvPr>
          <p:cNvSpPr>
            <a:spLocks noGrp="1"/>
          </p:cNvSpPr>
          <p:nvPr>
            <p:ph type="title"/>
          </p:nvPr>
        </p:nvSpPr>
        <p:spPr>
          <a:xfrm>
            <a:off x="677334" y="609600"/>
            <a:ext cx="8596668" cy="748145"/>
          </a:xfrm>
        </p:spPr>
        <p:txBody>
          <a:bodyPr/>
          <a:lstStyle/>
          <a:p>
            <a:r>
              <a:rPr lang="en-US" b="1" dirty="0"/>
              <a:t>Exceptions</a:t>
            </a:r>
            <a:endParaRPr lang="en-US" dirty="0"/>
          </a:p>
        </p:txBody>
      </p:sp>
      <p:sp>
        <p:nvSpPr>
          <p:cNvPr id="3" name="Content Placeholder 2">
            <a:extLst>
              <a:ext uri="{FF2B5EF4-FFF2-40B4-BE49-F238E27FC236}">
                <a16:creationId xmlns:a16="http://schemas.microsoft.com/office/drawing/2014/main" id="{956D176A-4C36-9A9C-F354-DFCA2D89990A}"/>
              </a:ext>
            </a:extLst>
          </p:cNvPr>
          <p:cNvSpPr>
            <a:spLocks noGrp="1"/>
          </p:cNvSpPr>
          <p:nvPr>
            <p:ph idx="1"/>
          </p:nvPr>
        </p:nvSpPr>
        <p:spPr>
          <a:xfrm>
            <a:off x="677334" y="1357745"/>
            <a:ext cx="10295466" cy="4683617"/>
          </a:xfrm>
        </p:spPr>
        <p:txBody>
          <a:bodyPr>
            <a:normAutofit/>
          </a:bodyPr>
          <a:lstStyle/>
          <a:p>
            <a:r>
              <a:rPr lang="en-US" sz="2800" dirty="0"/>
              <a:t>When executing C++ code, different errors can occur: coding errors made by the programmer, errors due to wrong input, or other unforeseeable things.</a:t>
            </a:r>
            <a:endParaRPr lang="km-KH" sz="2800" dirty="0"/>
          </a:p>
          <a:p>
            <a:r>
              <a:rPr lang="en-US" sz="2800" dirty="0"/>
              <a:t>When an error occurs, C++ will normally stop and generate an error message. The technical term for this is: C++ will throw an </a:t>
            </a:r>
            <a:r>
              <a:rPr lang="en-US" sz="2800" b="1" dirty="0"/>
              <a:t>exception</a:t>
            </a:r>
            <a:r>
              <a:rPr lang="en-US" sz="2800" dirty="0"/>
              <a:t> (throw an error).</a:t>
            </a:r>
          </a:p>
        </p:txBody>
      </p:sp>
    </p:spTree>
    <p:extLst>
      <p:ext uri="{BB962C8B-B14F-4D97-AF65-F5344CB8AC3E}">
        <p14:creationId xmlns:p14="http://schemas.microsoft.com/office/powerpoint/2010/main" val="3727303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3D61B5-E7A3-FC25-D4E9-B7D60B2F9FA4}"/>
              </a:ext>
            </a:extLst>
          </p:cNvPr>
          <p:cNvPicPr>
            <a:picLocks noChangeAspect="1"/>
          </p:cNvPicPr>
          <p:nvPr/>
        </p:nvPicPr>
        <p:blipFill rotWithShape="1">
          <a:blip r:embed="rId2"/>
          <a:srcRect l="17500" t="22815" r="21591" b="39995"/>
          <a:stretch/>
        </p:blipFill>
        <p:spPr>
          <a:xfrm>
            <a:off x="84332" y="0"/>
            <a:ext cx="12107668" cy="4156363"/>
          </a:xfrm>
          <a:prstGeom prst="rect">
            <a:avLst/>
          </a:prstGeom>
        </p:spPr>
      </p:pic>
      <p:pic>
        <p:nvPicPr>
          <p:cNvPr id="9" name="Picture 8">
            <a:extLst>
              <a:ext uri="{FF2B5EF4-FFF2-40B4-BE49-F238E27FC236}">
                <a16:creationId xmlns:a16="http://schemas.microsoft.com/office/drawing/2014/main" id="{96402B05-6615-EA47-6853-92E46A7A72EF}"/>
              </a:ext>
            </a:extLst>
          </p:cNvPr>
          <p:cNvPicPr>
            <a:picLocks noChangeAspect="1"/>
          </p:cNvPicPr>
          <p:nvPr/>
        </p:nvPicPr>
        <p:blipFill rotWithShape="1">
          <a:blip r:embed="rId3"/>
          <a:srcRect l="18182" t="35953" r="42614" b="34335"/>
          <a:stretch/>
        </p:blipFill>
        <p:spPr>
          <a:xfrm>
            <a:off x="692726" y="4156363"/>
            <a:ext cx="6340580" cy="2701637"/>
          </a:xfrm>
          <a:prstGeom prst="rect">
            <a:avLst/>
          </a:prstGeom>
        </p:spPr>
      </p:pic>
    </p:spTree>
    <p:extLst>
      <p:ext uri="{BB962C8B-B14F-4D97-AF65-F5344CB8AC3E}">
        <p14:creationId xmlns:p14="http://schemas.microsoft.com/office/powerpoint/2010/main" val="454088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AE07A5-71F6-66A2-C61A-2CA07A8C4015}"/>
              </a:ext>
            </a:extLst>
          </p:cNvPr>
          <p:cNvPicPr>
            <a:picLocks noChangeAspect="1"/>
          </p:cNvPicPr>
          <p:nvPr/>
        </p:nvPicPr>
        <p:blipFill rotWithShape="1">
          <a:blip r:embed="rId2"/>
          <a:srcRect l="18068" t="25442" r="33977" b="28879"/>
          <a:stretch/>
        </p:blipFill>
        <p:spPr>
          <a:xfrm>
            <a:off x="-1" y="0"/>
            <a:ext cx="11382797" cy="6096000"/>
          </a:xfrm>
          <a:prstGeom prst="rect">
            <a:avLst/>
          </a:prstGeom>
        </p:spPr>
      </p:pic>
    </p:spTree>
    <p:extLst>
      <p:ext uri="{BB962C8B-B14F-4D97-AF65-F5344CB8AC3E}">
        <p14:creationId xmlns:p14="http://schemas.microsoft.com/office/powerpoint/2010/main" val="2013962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20268-78BE-D95C-2A95-660BF86B6103}"/>
              </a:ext>
            </a:extLst>
          </p:cNvPr>
          <p:cNvPicPr>
            <a:picLocks noChangeAspect="1"/>
          </p:cNvPicPr>
          <p:nvPr/>
        </p:nvPicPr>
        <p:blipFill rotWithShape="1">
          <a:blip r:embed="rId2"/>
          <a:srcRect l="17386" t="43432" r="16364" b="20591"/>
          <a:stretch/>
        </p:blipFill>
        <p:spPr>
          <a:xfrm>
            <a:off x="0" y="651163"/>
            <a:ext cx="12206556" cy="3726873"/>
          </a:xfrm>
          <a:prstGeom prst="rect">
            <a:avLst/>
          </a:prstGeom>
        </p:spPr>
      </p:pic>
      <p:sp>
        <p:nvSpPr>
          <p:cNvPr id="8" name="TextBox 7">
            <a:extLst>
              <a:ext uri="{FF2B5EF4-FFF2-40B4-BE49-F238E27FC236}">
                <a16:creationId xmlns:a16="http://schemas.microsoft.com/office/drawing/2014/main" id="{C6523B65-BA58-9FC6-AB17-F69B4F6CC9D8}"/>
              </a:ext>
            </a:extLst>
          </p:cNvPr>
          <p:cNvSpPr txBox="1"/>
          <p:nvPr/>
        </p:nvSpPr>
        <p:spPr>
          <a:xfrm>
            <a:off x="429491" y="4835236"/>
            <a:ext cx="11208327" cy="954107"/>
          </a:xfrm>
          <a:prstGeom prst="rect">
            <a:avLst/>
          </a:prstGeom>
          <a:noFill/>
        </p:spPr>
        <p:txBody>
          <a:bodyPr wrap="square" rtlCol="0">
            <a:spAutoFit/>
          </a:bodyPr>
          <a:lstStyle/>
          <a:p>
            <a:r>
              <a:rPr lang="en-US" sz="2800" dirty="0"/>
              <a:t>You can also use the </a:t>
            </a:r>
            <a:r>
              <a:rPr lang="en-US" sz="2800" dirty="0">
                <a:solidFill>
                  <a:srgbClr val="FF0000"/>
                </a:solidFill>
              </a:rPr>
              <a:t>throw </a:t>
            </a:r>
            <a:r>
              <a:rPr lang="en-US" sz="2800" dirty="0"/>
              <a:t>keyword to output a reference number, like a custom error number/code for organizing purposes: </a:t>
            </a:r>
          </a:p>
        </p:txBody>
      </p:sp>
    </p:spTree>
    <p:extLst>
      <p:ext uri="{BB962C8B-B14F-4D97-AF65-F5344CB8AC3E}">
        <p14:creationId xmlns:p14="http://schemas.microsoft.com/office/powerpoint/2010/main" val="1415676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141F1F-E1C8-F49F-1E36-1DA3A89B3F7D}"/>
              </a:ext>
            </a:extLst>
          </p:cNvPr>
          <p:cNvPicPr>
            <a:picLocks noChangeAspect="1"/>
          </p:cNvPicPr>
          <p:nvPr/>
        </p:nvPicPr>
        <p:blipFill rotWithShape="1">
          <a:blip r:embed="rId2"/>
          <a:srcRect l="18068" t="25645" r="38295" b="29485"/>
          <a:stretch/>
        </p:blipFill>
        <p:spPr>
          <a:xfrm>
            <a:off x="0" y="1"/>
            <a:ext cx="11862486" cy="6858000"/>
          </a:xfrm>
          <a:prstGeom prst="rect">
            <a:avLst/>
          </a:prstGeom>
        </p:spPr>
      </p:pic>
    </p:spTree>
    <p:extLst>
      <p:ext uri="{BB962C8B-B14F-4D97-AF65-F5344CB8AC3E}">
        <p14:creationId xmlns:p14="http://schemas.microsoft.com/office/powerpoint/2010/main" val="717827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06E6-0906-16C4-DBB9-F463B76484A0}"/>
              </a:ext>
            </a:extLst>
          </p:cNvPr>
          <p:cNvSpPr>
            <a:spLocks noGrp="1"/>
          </p:cNvSpPr>
          <p:nvPr>
            <p:ph type="title"/>
          </p:nvPr>
        </p:nvSpPr>
        <p:spPr>
          <a:xfrm>
            <a:off x="677334" y="609600"/>
            <a:ext cx="8596668" cy="662609"/>
          </a:xfrm>
        </p:spPr>
        <p:txBody>
          <a:bodyPr/>
          <a:lstStyle/>
          <a:p>
            <a:r>
              <a:rPr lang="en-US" dirty="0"/>
              <a:t>Another example:</a:t>
            </a:r>
          </a:p>
        </p:txBody>
      </p:sp>
      <p:pic>
        <p:nvPicPr>
          <p:cNvPr id="5" name="Picture 4">
            <a:extLst>
              <a:ext uri="{FF2B5EF4-FFF2-40B4-BE49-F238E27FC236}">
                <a16:creationId xmlns:a16="http://schemas.microsoft.com/office/drawing/2014/main" id="{C84E580E-33BC-B974-D4F3-03FB8619B841}"/>
              </a:ext>
            </a:extLst>
          </p:cNvPr>
          <p:cNvPicPr>
            <a:picLocks noChangeAspect="1"/>
          </p:cNvPicPr>
          <p:nvPr/>
        </p:nvPicPr>
        <p:blipFill rotWithShape="1">
          <a:blip r:embed="rId2"/>
          <a:srcRect l="18587" t="43668" r="17500" b="25012"/>
          <a:stretch/>
        </p:blipFill>
        <p:spPr>
          <a:xfrm>
            <a:off x="647886" y="1510748"/>
            <a:ext cx="11544114" cy="3180521"/>
          </a:xfrm>
          <a:prstGeom prst="rect">
            <a:avLst/>
          </a:prstGeom>
        </p:spPr>
      </p:pic>
      <p:sp>
        <p:nvSpPr>
          <p:cNvPr id="6" name="TextBox 5">
            <a:extLst>
              <a:ext uri="{FF2B5EF4-FFF2-40B4-BE49-F238E27FC236}">
                <a16:creationId xmlns:a16="http://schemas.microsoft.com/office/drawing/2014/main" id="{BB836A04-89C8-3B54-B7F9-A1278394E405}"/>
              </a:ext>
            </a:extLst>
          </p:cNvPr>
          <p:cNvSpPr txBox="1"/>
          <p:nvPr/>
        </p:nvSpPr>
        <p:spPr>
          <a:xfrm>
            <a:off x="647886" y="4916557"/>
            <a:ext cx="11544114" cy="156966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So, a class is a template for objects, and an object is an instance of a class.</a:t>
            </a:r>
          </a:p>
          <a:p>
            <a:pPr marL="342900" indent="-342900">
              <a:buFont typeface="Wingdings" panose="05000000000000000000" pitchFamily="2" charset="2"/>
              <a:buChar char="Ø"/>
            </a:pPr>
            <a:r>
              <a:rPr lang="en-US" sz="2400" dirty="0"/>
              <a:t>When the individual objects are created, they inherit all the variables and functions from the class.</a:t>
            </a:r>
          </a:p>
          <a:p>
            <a:pPr marL="342900" indent="-342900">
              <a:buFont typeface="Wingdings" panose="05000000000000000000" pitchFamily="2" charset="2"/>
              <a:buChar char="Ø"/>
            </a:pPr>
            <a:r>
              <a:rPr lang="en-US" sz="2400" dirty="0"/>
              <a:t>You will learn much more about </a:t>
            </a:r>
            <a:r>
              <a:rPr lang="en-US" sz="2400" dirty="0">
                <a:hlinkClick r:id="rId3"/>
              </a:rPr>
              <a:t>classes and objects</a:t>
            </a:r>
            <a:r>
              <a:rPr lang="en-US" sz="2400" dirty="0"/>
              <a:t> in the next slides.</a:t>
            </a:r>
          </a:p>
        </p:txBody>
      </p:sp>
    </p:spTree>
    <p:extLst>
      <p:ext uri="{BB962C8B-B14F-4D97-AF65-F5344CB8AC3E}">
        <p14:creationId xmlns:p14="http://schemas.microsoft.com/office/powerpoint/2010/main" val="4238043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BE8E-B23D-3498-4526-49BBDFA027AD}"/>
              </a:ext>
            </a:extLst>
          </p:cNvPr>
          <p:cNvSpPr>
            <a:spLocks noGrp="1"/>
          </p:cNvSpPr>
          <p:nvPr>
            <p:ph type="title"/>
          </p:nvPr>
        </p:nvSpPr>
        <p:spPr>
          <a:xfrm>
            <a:off x="677334" y="609600"/>
            <a:ext cx="8596668" cy="720436"/>
          </a:xfrm>
        </p:spPr>
        <p:txBody>
          <a:bodyPr/>
          <a:lstStyle/>
          <a:p>
            <a:r>
              <a:rPr lang="en-US" b="1" dirty="0"/>
              <a:t>Handle Any Type of Exceptions (...)</a:t>
            </a:r>
            <a:endParaRPr lang="en-US" dirty="0"/>
          </a:p>
        </p:txBody>
      </p:sp>
      <p:sp>
        <p:nvSpPr>
          <p:cNvPr id="3" name="Content Placeholder 2">
            <a:extLst>
              <a:ext uri="{FF2B5EF4-FFF2-40B4-BE49-F238E27FC236}">
                <a16:creationId xmlns:a16="http://schemas.microsoft.com/office/drawing/2014/main" id="{B64E267E-3461-4E58-F289-36799F18F4D0}"/>
              </a:ext>
            </a:extLst>
          </p:cNvPr>
          <p:cNvSpPr>
            <a:spLocks noGrp="1"/>
          </p:cNvSpPr>
          <p:nvPr>
            <p:ph idx="1"/>
          </p:nvPr>
        </p:nvSpPr>
        <p:spPr>
          <a:xfrm>
            <a:off x="677333" y="1330037"/>
            <a:ext cx="9616593" cy="4711326"/>
          </a:xfrm>
        </p:spPr>
        <p:txBody>
          <a:bodyPr>
            <a:normAutofit/>
          </a:bodyPr>
          <a:lstStyle/>
          <a:p>
            <a:r>
              <a:rPr lang="en-US" sz="2800" dirty="0"/>
              <a:t>If you do not know the </a:t>
            </a:r>
            <a:r>
              <a:rPr lang="en-US" sz="2800" dirty="0">
                <a:solidFill>
                  <a:srgbClr val="FF0000"/>
                </a:solidFill>
              </a:rPr>
              <a:t>throw</a:t>
            </a:r>
            <a:r>
              <a:rPr lang="en-US" sz="2800" dirty="0"/>
              <a:t> </a:t>
            </a:r>
            <a:r>
              <a:rPr lang="en-US" sz="2800" b="1" dirty="0"/>
              <a:t>type</a:t>
            </a:r>
            <a:r>
              <a:rPr lang="en-US" sz="2800" dirty="0"/>
              <a:t> used in the </a:t>
            </a:r>
            <a:r>
              <a:rPr lang="en-US" sz="2800" dirty="0">
                <a:solidFill>
                  <a:srgbClr val="FF0000"/>
                </a:solidFill>
              </a:rPr>
              <a:t>try</a:t>
            </a:r>
            <a:r>
              <a:rPr lang="en-US" sz="2800" dirty="0"/>
              <a:t> block, you can use the "three dots" syntax (</a:t>
            </a:r>
            <a:r>
              <a:rPr lang="en-US" sz="2800" dirty="0">
                <a:solidFill>
                  <a:srgbClr val="FF0000"/>
                </a:solidFill>
              </a:rPr>
              <a:t>…</a:t>
            </a:r>
            <a:r>
              <a:rPr lang="en-US" sz="2800" dirty="0"/>
              <a:t>) inside the </a:t>
            </a:r>
            <a:r>
              <a:rPr lang="en-US" sz="2800" dirty="0">
                <a:solidFill>
                  <a:srgbClr val="FF0000"/>
                </a:solidFill>
              </a:rPr>
              <a:t>catch</a:t>
            </a:r>
            <a:r>
              <a:rPr lang="en-US" sz="2800" dirty="0"/>
              <a:t> block, which will handle any type of exception:</a:t>
            </a:r>
          </a:p>
        </p:txBody>
      </p:sp>
      <p:pic>
        <p:nvPicPr>
          <p:cNvPr id="5" name="Picture 4">
            <a:extLst>
              <a:ext uri="{FF2B5EF4-FFF2-40B4-BE49-F238E27FC236}">
                <a16:creationId xmlns:a16="http://schemas.microsoft.com/office/drawing/2014/main" id="{1CF8B0D3-00BB-13CA-C1A7-C32423743480}"/>
              </a:ext>
            </a:extLst>
          </p:cNvPr>
          <p:cNvPicPr>
            <a:picLocks noChangeAspect="1"/>
          </p:cNvPicPr>
          <p:nvPr/>
        </p:nvPicPr>
        <p:blipFill rotWithShape="1">
          <a:blip r:embed="rId2"/>
          <a:srcRect l="18296" t="33729" r="41022" b="32113"/>
          <a:stretch/>
        </p:blipFill>
        <p:spPr>
          <a:xfrm>
            <a:off x="677332" y="2826328"/>
            <a:ext cx="8596668" cy="4058204"/>
          </a:xfrm>
          <a:prstGeom prst="rect">
            <a:avLst/>
          </a:prstGeom>
        </p:spPr>
      </p:pic>
    </p:spTree>
    <p:extLst>
      <p:ext uri="{BB962C8B-B14F-4D97-AF65-F5344CB8AC3E}">
        <p14:creationId xmlns:p14="http://schemas.microsoft.com/office/powerpoint/2010/main" val="166934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ACF4-3874-83F0-C6EB-D8C8A7B0FCB4}"/>
              </a:ext>
            </a:extLst>
          </p:cNvPr>
          <p:cNvSpPr>
            <a:spLocks noGrp="1"/>
          </p:cNvSpPr>
          <p:nvPr>
            <p:ph type="title"/>
          </p:nvPr>
        </p:nvSpPr>
        <p:spPr>
          <a:xfrm>
            <a:off x="677333" y="249382"/>
            <a:ext cx="8596668" cy="748145"/>
          </a:xfrm>
        </p:spPr>
        <p:txBody>
          <a:bodyPr/>
          <a:lstStyle/>
          <a:p>
            <a:r>
              <a:rPr lang="en-US" b="1" dirty="0"/>
              <a:t>Classes/Objects</a:t>
            </a:r>
            <a:endParaRPr lang="en-US" dirty="0"/>
          </a:p>
        </p:txBody>
      </p:sp>
      <p:sp>
        <p:nvSpPr>
          <p:cNvPr id="3" name="Content Placeholder 2">
            <a:extLst>
              <a:ext uri="{FF2B5EF4-FFF2-40B4-BE49-F238E27FC236}">
                <a16:creationId xmlns:a16="http://schemas.microsoft.com/office/drawing/2014/main" id="{7DDB1246-419D-36AD-DBA2-5E061CEE7D8F}"/>
              </a:ext>
            </a:extLst>
          </p:cNvPr>
          <p:cNvSpPr>
            <a:spLocks noGrp="1"/>
          </p:cNvSpPr>
          <p:nvPr>
            <p:ph idx="1"/>
          </p:nvPr>
        </p:nvSpPr>
        <p:spPr>
          <a:xfrm>
            <a:off x="677333" y="997527"/>
            <a:ext cx="10309321" cy="5611091"/>
          </a:xfrm>
        </p:spPr>
        <p:txBody>
          <a:bodyPr>
            <a:normAutofit/>
          </a:bodyPr>
          <a:lstStyle/>
          <a:p>
            <a:r>
              <a:rPr lang="en-US" sz="2800" dirty="0"/>
              <a:t>C++ is an object-oriented programming language.</a:t>
            </a:r>
          </a:p>
          <a:p>
            <a:r>
              <a:rPr lang="en-US" sz="2800" dirty="0"/>
              <a:t>Everything in C++ is associated with classes and objects, along with its attributes and methods. For example: in real life, a car is an </a:t>
            </a:r>
            <a:r>
              <a:rPr lang="en-US" sz="2800" b="1" dirty="0"/>
              <a:t>object</a:t>
            </a:r>
            <a:r>
              <a:rPr lang="en-US" sz="2800" dirty="0"/>
              <a:t>. The car has </a:t>
            </a:r>
            <a:r>
              <a:rPr lang="en-US" sz="2800" b="1" dirty="0"/>
              <a:t>attributes</a:t>
            </a:r>
            <a:r>
              <a:rPr lang="en-US" sz="2800" dirty="0"/>
              <a:t>, such as weight and color, and </a:t>
            </a:r>
            <a:r>
              <a:rPr lang="en-US" sz="2800" b="1" dirty="0"/>
              <a:t>methods</a:t>
            </a:r>
            <a:r>
              <a:rPr lang="en-US" sz="2800" dirty="0"/>
              <a:t>, such as drive and brake.</a:t>
            </a:r>
          </a:p>
          <a:p>
            <a:r>
              <a:rPr lang="en-US" sz="2800" dirty="0"/>
              <a:t>Attributes and methods are basically </a:t>
            </a:r>
            <a:r>
              <a:rPr lang="en-US" sz="2800" b="1" dirty="0"/>
              <a:t>variables</a:t>
            </a:r>
            <a:r>
              <a:rPr lang="en-US" sz="2800" dirty="0"/>
              <a:t> and </a:t>
            </a:r>
            <a:r>
              <a:rPr lang="en-US" sz="2800" b="1" dirty="0"/>
              <a:t>functions</a:t>
            </a:r>
            <a:r>
              <a:rPr lang="en-US" sz="2800" dirty="0"/>
              <a:t> that belongs to the class. These are often referred to as "class members".</a:t>
            </a:r>
          </a:p>
          <a:p>
            <a:r>
              <a:rPr lang="en-US" sz="2800" dirty="0"/>
              <a:t>A class is a user-defined data type that we can use in our program, and it works as an object constructor, or a "blueprint" for creating objects.</a:t>
            </a:r>
          </a:p>
        </p:txBody>
      </p:sp>
    </p:spTree>
    <p:extLst>
      <p:ext uri="{BB962C8B-B14F-4D97-AF65-F5344CB8AC3E}">
        <p14:creationId xmlns:p14="http://schemas.microsoft.com/office/powerpoint/2010/main" val="957611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B42F-0C39-75C8-9E95-DB82278EC7C8}"/>
              </a:ext>
            </a:extLst>
          </p:cNvPr>
          <p:cNvSpPr>
            <a:spLocks noGrp="1"/>
          </p:cNvSpPr>
          <p:nvPr>
            <p:ph type="title"/>
          </p:nvPr>
        </p:nvSpPr>
        <p:spPr>
          <a:xfrm>
            <a:off x="677334" y="609600"/>
            <a:ext cx="8596668" cy="665018"/>
          </a:xfrm>
        </p:spPr>
        <p:txBody>
          <a:bodyPr/>
          <a:lstStyle/>
          <a:p>
            <a:r>
              <a:rPr lang="en-US" b="1" dirty="0"/>
              <a:t>Create a Class</a:t>
            </a:r>
            <a:endParaRPr lang="en-US" dirty="0"/>
          </a:p>
        </p:txBody>
      </p:sp>
      <p:sp>
        <p:nvSpPr>
          <p:cNvPr id="3" name="Content Placeholder 2">
            <a:extLst>
              <a:ext uri="{FF2B5EF4-FFF2-40B4-BE49-F238E27FC236}">
                <a16:creationId xmlns:a16="http://schemas.microsoft.com/office/drawing/2014/main" id="{38F87F13-07FA-C8FE-CD49-48BCD3E1566E}"/>
              </a:ext>
            </a:extLst>
          </p:cNvPr>
          <p:cNvSpPr>
            <a:spLocks noGrp="1"/>
          </p:cNvSpPr>
          <p:nvPr>
            <p:ph idx="1"/>
          </p:nvPr>
        </p:nvSpPr>
        <p:spPr>
          <a:xfrm>
            <a:off x="677334" y="1274619"/>
            <a:ext cx="8596668" cy="4766744"/>
          </a:xfrm>
        </p:spPr>
        <p:txBody>
          <a:bodyPr>
            <a:normAutofit/>
          </a:bodyPr>
          <a:lstStyle/>
          <a:p>
            <a:r>
              <a:rPr lang="en-US" sz="2800" dirty="0"/>
              <a:t>To create a class, use the </a:t>
            </a:r>
            <a:r>
              <a:rPr lang="en-US" sz="2800" dirty="0">
                <a:solidFill>
                  <a:srgbClr val="FF0000"/>
                </a:solidFill>
              </a:rPr>
              <a:t>class</a:t>
            </a:r>
            <a:r>
              <a:rPr lang="en-US" sz="2800" dirty="0"/>
              <a:t> keyword.</a:t>
            </a:r>
          </a:p>
        </p:txBody>
      </p:sp>
      <p:pic>
        <p:nvPicPr>
          <p:cNvPr id="5" name="Picture 4">
            <a:extLst>
              <a:ext uri="{FF2B5EF4-FFF2-40B4-BE49-F238E27FC236}">
                <a16:creationId xmlns:a16="http://schemas.microsoft.com/office/drawing/2014/main" id="{F0C38BF8-4CFE-967A-ED9B-B0B30339A7F6}"/>
              </a:ext>
            </a:extLst>
          </p:cNvPr>
          <p:cNvPicPr>
            <a:picLocks noChangeAspect="1"/>
          </p:cNvPicPr>
          <p:nvPr/>
        </p:nvPicPr>
        <p:blipFill rotWithShape="1">
          <a:blip r:embed="rId2"/>
          <a:srcRect l="17614" t="38984" r="45455" b="30293"/>
          <a:stretch/>
        </p:blipFill>
        <p:spPr>
          <a:xfrm>
            <a:off x="677334" y="2008909"/>
            <a:ext cx="10368121" cy="4849091"/>
          </a:xfrm>
          <a:prstGeom prst="rect">
            <a:avLst/>
          </a:prstGeom>
        </p:spPr>
      </p:pic>
    </p:spTree>
    <p:extLst>
      <p:ext uri="{BB962C8B-B14F-4D97-AF65-F5344CB8AC3E}">
        <p14:creationId xmlns:p14="http://schemas.microsoft.com/office/powerpoint/2010/main" val="3567947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200F-6438-51CD-BDCE-0D21C0B18801}"/>
              </a:ext>
            </a:extLst>
          </p:cNvPr>
          <p:cNvSpPr>
            <a:spLocks noGrp="1"/>
          </p:cNvSpPr>
          <p:nvPr>
            <p:ph type="title"/>
          </p:nvPr>
        </p:nvSpPr>
        <p:spPr>
          <a:xfrm>
            <a:off x="677334" y="609600"/>
            <a:ext cx="8596668" cy="706582"/>
          </a:xfrm>
        </p:spPr>
        <p:txBody>
          <a:bodyPr/>
          <a:lstStyle/>
          <a:p>
            <a:r>
              <a:rPr lang="en-US" b="1" dirty="0"/>
              <a:t>Create an Object</a:t>
            </a:r>
            <a:endParaRPr lang="en-US" dirty="0"/>
          </a:p>
        </p:txBody>
      </p:sp>
      <p:sp>
        <p:nvSpPr>
          <p:cNvPr id="3" name="Content Placeholder 2">
            <a:extLst>
              <a:ext uri="{FF2B5EF4-FFF2-40B4-BE49-F238E27FC236}">
                <a16:creationId xmlns:a16="http://schemas.microsoft.com/office/drawing/2014/main" id="{01F67362-A405-0E7E-B397-6E9DF41E357E}"/>
              </a:ext>
            </a:extLst>
          </p:cNvPr>
          <p:cNvSpPr>
            <a:spLocks noGrp="1"/>
          </p:cNvSpPr>
          <p:nvPr>
            <p:ph idx="1"/>
          </p:nvPr>
        </p:nvSpPr>
        <p:spPr>
          <a:xfrm>
            <a:off x="677333" y="1316183"/>
            <a:ext cx="10226193" cy="4725180"/>
          </a:xfrm>
        </p:spPr>
        <p:txBody>
          <a:bodyPr>
            <a:normAutofit/>
          </a:bodyPr>
          <a:lstStyle/>
          <a:p>
            <a:r>
              <a:rPr lang="en-US" sz="2800" dirty="0"/>
              <a:t>In C++, an object is created from a class. We have already created the class named </a:t>
            </a:r>
            <a:r>
              <a:rPr lang="en-US" sz="2800" dirty="0" err="1">
                <a:solidFill>
                  <a:srgbClr val="FF0000"/>
                </a:solidFill>
              </a:rPr>
              <a:t>Myclass</a:t>
            </a:r>
            <a:r>
              <a:rPr lang="en-US" sz="2800" dirty="0"/>
              <a:t>, so now we can use this to create objects.</a:t>
            </a:r>
          </a:p>
          <a:p>
            <a:r>
              <a:rPr lang="en-US" sz="2800" dirty="0"/>
              <a:t>To create an object of </a:t>
            </a:r>
            <a:r>
              <a:rPr lang="en-US" sz="2800" dirty="0" err="1">
                <a:solidFill>
                  <a:srgbClr val="FF0000"/>
                </a:solidFill>
              </a:rPr>
              <a:t>Myclass</a:t>
            </a:r>
            <a:r>
              <a:rPr lang="en-US" sz="2800" dirty="0"/>
              <a:t>, specify the class name, followed by the object name.</a:t>
            </a:r>
          </a:p>
          <a:p>
            <a:r>
              <a:rPr lang="en-US" sz="2800" dirty="0"/>
              <a:t>To access the class attributes (</a:t>
            </a:r>
            <a:r>
              <a:rPr lang="en-US" sz="2800" dirty="0" err="1">
                <a:solidFill>
                  <a:srgbClr val="FF0000"/>
                </a:solidFill>
              </a:rPr>
              <a:t>myNum</a:t>
            </a:r>
            <a:r>
              <a:rPr lang="en-US" sz="2800" dirty="0"/>
              <a:t> and </a:t>
            </a:r>
            <a:r>
              <a:rPr lang="en-US" sz="2800" dirty="0" err="1">
                <a:solidFill>
                  <a:srgbClr val="FF0000"/>
                </a:solidFill>
              </a:rPr>
              <a:t>myString</a:t>
            </a:r>
            <a:r>
              <a:rPr lang="en-US" sz="2800" dirty="0"/>
              <a:t>) use the dot syntax ( </a:t>
            </a:r>
            <a:r>
              <a:rPr lang="en-US" sz="2800" dirty="0">
                <a:solidFill>
                  <a:srgbClr val="FF0000"/>
                </a:solidFill>
              </a:rPr>
              <a:t>.</a:t>
            </a:r>
            <a:r>
              <a:rPr lang="en-US" sz="2800" dirty="0"/>
              <a:t> ) on the object:</a:t>
            </a:r>
          </a:p>
        </p:txBody>
      </p:sp>
    </p:spTree>
    <p:extLst>
      <p:ext uri="{BB962C8B-B14F-4D97-AF65-F5344CB8AC3E}">
        <p14:creationId xmlns:p14="http://schemas.microsoft.com/office/powerpoint/2010/main" val="307923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108437-AEA1-503F-1045-81DA7F14B7D1}"/>
              </a:ext>
            </a:extLst>
          </p:cNvPr>
          <p:cNvPicPr>
            <a:picLocks noChangeAspect="1"/>
          </p:cNvPicPr>
          <p:nvPr/>
        </p:nvPicPr>
        <p:blipFill rotWithShape="1">
          <a:blip r:embed="rId2"/>
          <a:srcRect l="17614" t="25039" r="30796" b="7050"/>
          <a:stretch/>
        </p:blipFill>
        <p:spPr>
          <a:xfrm>
            <a:off x="0" y="0"/>
            <a:ext cx="9310255" cy="6890409"/>
          </a:xfrm>
          <a:prstGeom prst="rect">
            <a:avLst/>
          </a:prstGeom>
        </p:spPr>
      </p:pic>
    </p:spTree>
    <p:extLst>
      <p:ext uri="{BB962C8B-B14F-4D97-AF65-F5344CB8AC3E}">
        <p14:creationId xmlns:p14="http://schemas.microsoft.com/office/powerpoint/2010/main" val="216112409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90</TotalTime>
  <Words>1810</Words>
  <Application>Microsoft Office PowerPoint</Application>
  <PresentationFormat>Widescreen</PresentationFormat>
  <Paragraphs>99</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Trebuchet MS</vt:lpstr>
      <vt:lpstr>Wingdings</vt:lpstr>
      <vt:lpstr>Wingdings 3</vt:lpstr>
      <vt:lpstr>Facet</vt:lpstr>
      <vt:lpstr>C++ programming II</vt:lpstr>
      <vt:lpstr>What is OOP?</vt:lpstr>
      <vt:lpstr>PowerPoint Presentation</vt:lpstr>
      <vt:lpstr>What are Classes and Objects?</vt:lpstr>
      <vt:lpstr>Another example:</vt:lpstr>
      <vt:lpstr>Classes/Objects</vt:lpstr>
      <vt:lpstr>Create a Class</vt:lpstr>
      <vt:lpstr>Create an Object</vt:lpstr>
      <vt:lpstr>PowerPoint Presentation</vt:lpstr>
      <vt:lpstr>Multiple Objects</vt:lpstr>
      <vt:lpstr>PowerPoint Presentation</vt:lpstr>
      <vt:lpstr>Class Methods</vt:lpstr>
      <vt:lpstr>PowerPoint Presentation</vt:lpstr>
      <vt:lpstr>PowerPoint Presentation</vt:lpstr>
      <vt:lpstr>Parameters</vt:lpstr>
      <vt:lpstr>Constructors</vt:lpstr>
      <vt:lpstr>Constructor Parameters</vt:lpstr>
      <vt:lpstr>PowerPoint Presentation</vt:lpstr>
      <vt:lpstr>PowerPoint Presentation</vt:lpstr>
      <vt:lpstr>PowerPoint Presentation</vt:lpstr>
      <vt:lpstr>PowerPoint Presentation</vt:lpstr>
      <vt:lpstr>Access Specifiers</vt:lpstr>
      <vt:lpstr>PowerPoint Presentation</vt:lpstr>
      <vt:lpstr>PowerPoint Presentation</vt:lpstr>
      <vt:lpstr>PowerPoint Presentation</vt:lpstr>
      <vt:lpstr>Encapsulation</vt:lpstr>
      <vt:lpstr>Access Private Members</vt:lpstr>
      <vt:lpstr>PowerPoint Presentation</vt:lpstr>
      <vt:lpstr>Example explained</vt:lpstr>
      <vt:lpstr>Why Encapsulation?</vt:lpstr>
      <vt:lpstr>Inheritance</vt:lpstr>
      <vt:lpstr>PowerPoint Presentation</vt:lpstr>
      <vt:lpstr>PowerPoint Presentation</vt:lpstr>
      <vt:lpstr>Multilevel Inheritance</vt:lpstr>
      <vt:lpstr>PowerPoint Presentation</vt:lpstr>
      <vt:lpstr>Multiple Inheritance</vt:lpstr>
      <vt:lpstr>PowerPoint Presentation</vt:lpstr>
      <vt:lpstr>Access Specifiers</vt:lpstr>
      <vt:lpstr>PowerPoint Presentation</vt:lpstr>
      <vt:lpstr>Polymorphism</vt:lpstr>
      <vt:lpstr>PowerPoint Presentation</vt:lpstr>
      <vt:lpstr>PowerPoint Presentation</vt:lpstr>
      <vt:lpstr>PowerPoint Presentation</vt:lpstr>
      <vt:lpstr>PowerPoint Presentation</vt:lpstr>
      <vt:lpstr>Exceptions</vt:lpstr>
      <vt:lpstr>PowerPoint Presentation</vt:lpstr>
      <vt:lpstr>PowerPoint Presentation</vt:lpstr>
      <vt:lpstr>PowerPoint Presentation</vt:lpstr>
      <vt:lpstr>PowerPoint Presentation</vt:lpstr>
      <vt:lpstr>Handle Any Type of Exceptions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programming II</dc:title>
  <dc:creator>FIT</dc:creator>
  <cp:lastModifiedBy>FIT</cp:lastModifiedBy>
  <cp:revision>9</cp:revision>
  <dcterms:created xsi:type="dcterms:W3CDTF">2022-06-21T08:35:29Z</dcterms:created>
  <dcterms:modified xsi:type="dcterms:W3CDTF">2022-07-04T09:20:04Z</dcterms:modified>
</cp:coreProperties>
</file>